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1.xml" ContentType="application/vnd.openxmlformats-officedocument.presentationml.slideMaster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theme/theme2.xml" ContentType="application/vnd.openxmlformats-officedocument.theme+xml"/>
  <Override PartName="/ppt/ink/ink9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309" r:id="rId2"/>
    <p:sldId id="258" r:id="rId3"/>
    <p:sldId id="355" r:id="rId4"/>
    <p:sldId id="356" r:id="rId5"/>
    <p:sldId id="290" r:id="rId6"/>
    <p:sldId id="381" r:id="rId7"/>
    <p:sldId id="334" r:id="rId8"/>
    <p:sldId id="336" r:id="rId9"/>
    <p:sldId id="337" r:id="rId10"/>
    <p:sldId id="335" r:id="rId11"/>
    <p:sldId id="338" r:id="rId12"/>
    <p:sldId id="346" r:id="rId13"/>
    <p:sldId id="347" r:id="rId14"/>
    <p:sldId id="345" r:id="rId15"/>
    <p:sldId id="348" r:id="rId16"/>
    <p:sldId id="349" r:id="rId17"/>
    <p:sldId id="382" r:id="rId18"/>
    <p:sldId id="351" r:id="rId19"/>
    <p:sldId id="340" r:id="rId20"/>
    <p:sldId id="353" r:id="rId21"/>
    <p:sldId id="354" r:id="rId22"/>
    <p:sldId id="341" r:id="rId23"/>
    <p:sldId id="342" r:id="rId24"/>
    <p:sldId id="352" r:id="rId25"/>
    <p:sldId id="316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685A03C-25CF-424C-A3DE-303C6BA37C77}">
          <p14:sldIdLst>
            <p14:sldId id="309"/>
            <p14:sldId id="258"/>
          </p14:sldIdLst>
        </p14:section>
        <p14:section name="Lambda" id="{7F855C2F-8C15-1348-A192-04CE984AAA44}">
          <p14:sldIdLst>
            <p14:sldId id="355"/>
            <p14:sldId id="356"/>
            <p14:sldId id="290"/>
            <p14:sldId id="381"/>
          </p14:sldIdLst>
        </p14:section>
        <p14:section name="Excusrsus" id="{348797BB-D075-4D43-9FCB-5E8A7AA84DFA}">
          <p14:sldIdLst>
            <p14:sldId id="334"/>
            <p14:sldId id="336"/>
            <p14:sldId id="337"/>
            <p14:sldId id="335"/>
            <p14:sldId id="338"/>
          </p14:sldIdLst>
        </p14:section>
        <p14:section name="Untitled Section" id="{C31045B1-CB61-A542-9DCC-8A82C6F03DC3}">
          <p14:sldIdLst>
            <p14:sldId id="346"/>
            <p14:sldId id="347"/>
            <p14:sldId id="345"/>
            <p14:sldId id="348"/>
            <p14:sldId id="349"/>
            <p14:sldId id="382"/>
          </p14:sldIdLst>
        </p14:section>
        <p14:section name="UML" id="{2384ED3A-9A03-7441-AFB7-57FD3C294FAB}">
          <p14:sldIdLst>
            <p14:sldId id="351"/>
            <p14:sldId id="340"/>
            <p14:sldId id="353"/>
            <p14:sldId id="354"/>
            <p14:sldId id="341"/>
            <p14:sldId id="342"/>
            <p14:sldId id="352"/>
          </p14:sldIdLst>
        </p14:section>
        <p14:section name="E" id="{7D639938-D22D-794A-9A11-4706BA9DC8B5}">
          <p14:sldIdLst>
            <p14:sldId id="316"/>
          </p14:sldIdLst>
        </p14:section>
        <p14:section name="Patterns" id="{6A3CE376-E5C2-424F-BEDC-565165F539B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1"/>
    <p:restoredTop sz="97103"/>
  </p:normalViewPr>
  <p:slideViewPr>
    <p:cSldViewPr snapToGrid="0" snapToObjects="1">
      <p:cViewPr varScale="1">
        <p:scale>
          <a:sx n="100" d="100"/>
          <a:sy n="100" d="100"/>
        </p:scale>
        <p:origin x="176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6:19.2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24575,'45'0'0,"6"0"0,6 2 0,5-1 0,-16 1 0,5-2 0,-19 0 0,-1 0 0,-8 0 0,0 0 0,0 0 0,3 0 0,0 0 0,4 0 0,5 0 0,8 0 0,4 0 0,7 0 0,-3 0 0,9 2 0,18-2 0,-22 6 0,21-3 0,-30 4 0,23-2 0,-7-1 0,27 2 0,-28-3 0,17-1 0,-30 0 0,13-1 0,-15 1 0,18 0 0,2-1 0,10 1 0,-2 0 0,3 1 0,-1 3 0,15-3 0,-10-1 0,5-2 0,1 3 0,-13-3 0,-4 3 0,-11-3 0,-23 0 0,17 0 0,-19 0 0,-4 0 0,-11 0 0,-12 0 0,-5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2:1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24575,'4'0'0,"4"0"0,6-2 0,11 0 0,9 0 0,9-2 0,13 2 0,9-1 0,11 1 0,7 2 0,1 0 0,-3 0 0,-6 0 0,-11 0 0,-1 0 0,-10 0 0,-3 0 0,-2 0 0,-10 0 0,-1 0 0,-11 0 0,-3 0 0,-8-2 0,0 2 0,1-1 0,3 1 0,2 0 0,2 0 0,0 0 0,3 0 0,7 0 0,-1 0 0,13 2 0,-4-2 0,8 4 0,-3-1 0,5-1 0,-1 2 0,13-1 0,-11 0 0,13-1 0,-8 2 0,1-3 0,4 4 0,-5-3 0,3-1 0,-3 1 0,2 0 0,-3-2 0,1 3 0,-1-3 0,3 0 0,-5 0 0,8 0 0,-8 0 0,8 2 0,-5-2 0,7 5 0,-10-5 0,10 5 0,-8-3 0,4 1 0,9-1 0,-7-2 0,17 3 0,-7-3 0,11 5 0,1-2 0,-33 0 0,0 0 0,41 3 0,-40-5 0,0 1 0,41 3 0,-41-5 0,-1 1 0,40 1 0,7 1 0,-12-3 0,3 5 0,-8-2 0,-7 0 0,-7-1 0,12-2 0,-15-2 0,15 2 0,-26-2 0,4 2 0,-9-2 0,-5 1 0,3-1 0,-3 2 0,2 0 0,-1-2 0,5 2 0,-6-2 0,8 2 0,-7 0 0,6 0 0,-10 0 0,4 0 0,-6 0 0,14 0 0,-8 0 0,14 0 0,3 0 0,4 0 0,17 0 0,-5 0 0,11 0 0,-17 0 0,-1 0 0,-20-2 0,12 1 0,-4-1 0,37 5 0,-45-3 0,3 1 0,13 1 0,1 1 0,-5-1 0,0 0 0,1 0 0,-1-1 0,-5 1 0,-2-1 0,-2-1 0,-2 0 0,33 2 0,-11-2 0,-20 2 0,14 1 0,-6-3 0,21 5 0,-12-4 0,17 1 0,-18 0 0,5-1 0,-10 1 0,-9-2 0,-4 2 0,-8-1 0,6 0 0,-2-1 0,8 0 0,-2 0 0,7-2 0,-2 2 0,11-5 0,-3 5 0,9-3 0,-6 1 0,16 2 0,-9-5 0,16 5 0,-8-3 0,-5 3 0,1 0 0,-8 2 0,-1-1 0,-8 1 0,-6 0 0,-12-2 0,-6 1 0,-13-2 0,4 0 0,-2 1 0,6 1 0,5 0 0,2 1 0,2-2 0,2 2 0,1-2 0,1 2 0,2-2 0,3 0 0,2 0 0,16 0 0,-11 0 0,10 0 0,-4 0 0,0 0 0,13 0 0,-10 0 0,7-2 0,-10 1 0,-2-1 0,-4 2 0,8 2 0,-5-1 0,15 1 0,-15-2 0,12 3 0,-13-3 0,16 2 0,1-2 0,4 3 0,17 2 0,-17-1 0,-29 0 0,-1 0 0,31-3 0,11 1 0,-5-2 0,10 0 0,-8 0 0,7 0 0,-4 0 0,6 0 0,-6 0 0,-11 0 0,4 0 0,0 0 0,-1 0 0,4 0 0,-27 0 0,10 0 0,-25 0 0,7 0 0,-9 2 0,-2-1 0,10 1 0,-9-2 0,13 0 0,-4 0 0,9-2 0,-3 1 0,7-1 0,-6 2 0,9 0 0,-16 0 0,5-2 0,-13-2 0,0-1 0,3 1 0,-2 0 0,-1 3 0,2-1 0,-1 0 0,9 2 0,4-2 0,4 0 0,-4-1 0,-7-2 0,5 1 0,-10-1 0,10 0 0,-11 1 0,8-1 0,-8 1 0,2 1 0,-8 1 0,0 1 0,-4 0 0,6-3 0,-3 2 0,-6-2 0,-1 2 0,-2-2 0,-2 4 0,3-2 0,-5 2 0,-2 0 0,-2-1 0,0 0 0,2 0 0,-3 1 0,7 0 0,1 0 0,7 0 0,3 0 0,5 0 0,-4 0 0,13 0 0,-6 0 0,11 0 0,-9 0 0,2 2 0,-8-2 0,-2 2 0,-8-2 0,-8 0 0,-1 0 0,-10 0 0,-2 0 0,-5-1 0,-3 1 0,2-1 0,0 1 0,3 0 0,0-2 0,2 2 0,1-1 0,2 1 0,7-2 0,4 1 0,5 0 0,5 1 0,4 0 0,6 0 0,-2 0 0,10 0 0,1 0 0,13 0 0,-4 0 0,6-3 0,-6 3 0,4-2 0,-10 2 0,-6-2 0,-4 1 0,-9-1 0,6 1 0,-11-2 0,2-1 0,-8 2 0,18 0 0,-18 2 0,17-1 0,-17 0 0,8-1 0,-4 2 0,5 0 0,-6 0 0,-1 0 0,-4 0 0,2 0 0,-3 0 0,1 0 0,4 0 0,-1 2 0,2 0 0,-3 0 0,-3 0 0,-3-2 0,2 0 0,-10 0 0,4 0 0,-10 0 0,1 0 0,1 0 0,15 2 0,5-2 0,10 2 0,4-2 0,-3 0 0,6 0 0,-15 0 0,-12 0 0,-15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2:19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24575,'21'2'0,"5"-1"0,17 1 0,13-2 0,13 0 0,4 0 0,22 0 0,-4 0 0,-40 0 0,0 0 0,39 0 0,0 0 0,-1 0 0,5 0 0,-39 0 0,1 0 0,39 0 0,-44 0 0,-1 0 0,34 0 0,3 0 0,-2 0 0,7 0 0,-20 2 0,1-2 0,-31 2 0,-7-3 0,-14 0 0,-10 0 0,-3 1 0,-4 0 0,1 0 0,4 0 0,6 1 0,3 0 0,8 2 0,-4-1 0,6 0 0,-6 1 0,-2-2 0,-9 1 0,-3-1 0,-6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2:29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24575,'17'0'0,"5"0"0,19 0 0,8 0 0,25 0 0,8 0 0,-30 0 0,2 0 0,-2-1 0,1 2 0,13 0 0,2 1 0,-8-2 0,1 0 0,10 2 0,-1-1 0,-14 0 0,-1-2 0,3 1 0,-2 0 0,30 0 0,13 0 0,-20 0 0,20 0 0,-14 0 0,12 0 0,-7 0 0,1 0 0,-10 3 0,2-3 0,4 5 0,-5-2 0,13 3 0,-17-3 0,16 2 0,-4-2 0,-3 0 0,-4 2 0,-5 1 0,-4-3 0,17 5 0,-17-4 0,12 2 0,-14 4 0,4-6 0,-8 2 0,9-3 0,-10 2 0,23 3 0,-16 1 0,17-1 0,-15 0 0,8-1 0,3-1 0,7 2 0,-43-5 0,0 0 0,44 5 0,0-4 0,-21 1 0,7-5 0,-5 0 0,-6 0 0,19 0 0,-25 0 0,22 0 0,-14 0 0,-9 0 0,2-2 0,-24 1 0,17-1 0,-10 2 0,11 0 0,-3 0 0,15-2 0,3 1 0,6-1 0,7 2 0,-18 0 0,17 0 0,-9-3 0,-3 3 0,10-3 0,-24 3 0,29 0 0,-14 0 0,13 0 0,7 0 0,-16 0 0,16-5 0,-22 4 0,21-4 0,-11 3 0,3-1 0,3-3 0,-22 4 0,12-1 0,-12 1 0,-15 1 0,3-1 0,-12 2 0,6-2 0,4 1 0,10-1 0,-6 2 0,10 0 0,-19 0 0,6-2 0,-4 2 0,10 2 0,-2 1 0,15 7 0,-7-4 0,3-1 0,-6-3 0,-7-2 0,-3 0 0,-6 0 0,1 0 0,-5 0 0,0 0 0,0-1 0,2 0 0,-7-1 0,-1 1 0,-9 0 0,-1-2 0,-3 3 0,2-2 0,-9 1 0,-7 0 0,-6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2:37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24575,'14'-1'0,"8"0"0,18 0 0,39-2 0,-29 1 0,5 0 0,16-3 0,2 0-401,-5 1 0,0 1 401,12-1 0,1 1 0,1 0 0,1 0-389,8 2 0,1 1 389,-4-2 0,0 1 0,2 0 0,-1 2 0,-6-1 0,-2 0 0,-1 0 0,0 0 0,4 0 0,0 0 0,-6-2 0,0 0 0,9 2 0,0-1 0,-8 0 0,2-1 0,14 2 0,0 0 0,-14 0 0,0 0 0,17 0 0,1 0 0,-17-1 0,0-1 0,-15 2 0,2 0 0,-1-1-766,25 0 1,2 0 765,-17 1 0,3 2 0,-2-1 0,16 1 0,-2 0-316,-25 0 0,1-1 0,-2 0 316,11 1 0,-3-1-19,1 1 1,0-1 18,2 1 0,-1 0 0,-6 3 0,-1 0 0,11-2 0,-1 1 0,-11 1 0,-1 0 0,7-1 0,-1-1 0,-11-2 0,-1 1 0,8 1 0,-2 0 423,-10-3 0,-1 1-423,0 0 0,-1 0 1518,35-1-1518,-37 0 0,1 0 0,40 0 0,-36 0 0,1 0 0,-3 0 0,0 0 0,0 2 0,0-1 1083,38 0-1083,-16 1 649,-5-2-649,3 0 0,-6 0 0,-1 0 0,-17-2 0,3 2 0,-9-2 0,4 2 0,-11-2 0,3-1 0,-1 1 0,11 0 0,13 2 0,7 0 0,13 0 0,-13 0 0,10 0 0,-14 0 0,12 3 0,5-3 0,-10 3 0,-4-1 0,-17-2 0,-2 2 0,1-2 0,8 2 0,2-1 0,1 3 0,0-3 0,-7 1 0,2 0 0,20 1 0,-5 0 0,24 0 0,-25-3 0,6 0 0,-20 0 0,-1 0 0,-12-2 0,-1 1 0,-12 0 0,-4-1 0,-4 1 0,-7 0 0,-4 1 0,-8 0 0,-3 0 0,11-2 0,6 2 0,15-2 0,-1 0 0,9 0 0,-3 0 0,0-2 0,-10 4 0,-15-2 0,-11 2 0,-3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1:36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17 24575,'13'0'0,"1"-2"0,-2 2 0,4-1 0,10-1 0,12 1 0,9 0 0,1 1 0,9 0 0,-2 0 0,6 0 0,-4 0 0,-3 2 0,-3-2 0,-4 2 0,1-2 0,-14 0 0,8 0 0,-13 0 0,12 0 0,-6 0 0,11-2 0,-11 2 0,9-4 0,-9 3 0,8-1 0,-11 2 0,6 0 0,-16 0 0,4 0 0,-11 0 0,-4 0 0,-2 0 0,3 0 0,-3 0 0,8 0 0,1 0 0,10 0 0,1 0 0,9 0 0,6-2 0,3 2 0,15-2 0,7 2 0,4 0 0,-4 0 0,0 0 0,-8 0 0,11 2 0,-11-1 0,1 1 0,-9-2 0,0 0 0,-11 0 0,-6 0 0,-6 0 0,-1 0 0,0 0 0,-2 0 0,-3 0 0,-1 0 0,-2 0 0,1 0 0,-3 0 0,2-2 0,-3 2 0,0-1 0,5 2 0,3 0 0,11 0 0,9 4 0,8-2 0,7 4 0,5-4 0,-2 1 0,11-1 0,-12 0 0,-4-1 0,-10-2 0,-11 0 0,1 0 0,-11 0 0,-2 0 0,-7 0 0,-5 0 0,-1 0 0,-3 0 0,3 0 0,-5 0 0,1 0 0,2 0 0,0 0 0,4-1 0,4 0 0,-2 0 0,3 1 0,-7 0 0,1 0 0,-6 0 0,2 0 0,1 0 0,-4 1 0,0-1 0,-1 2 0,2-4 0,2 2 0,1-1 0,-1-1 0,-2 2 0,-2-1 0,-2 1 0,-3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2:5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24575,'1'5'0,"13"0"0,12-4 0,15 0 0,5-1 0,24-2 0,26 1 0,-34 0 0,2 0-282,3 1 1,1 0 281,10 0 0,0 0 0,-14 0 0,-1 0 0,9 0 0,-1 0 0,-20 0 0,-1 0 0,49 0 0,-36 0 0,-5 0 0,-23-2 0,-14 2 563,-7-2-563,-5 2 0,-4 0 0,-1 0 0,0 0 0,16 0 0,6 4 0,26-3 0,6 5 0,6-5 0,-11 1 0,-15-2 0,-22 0 0,-9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3:00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24575,'10'2'0,"1"-2"0,6 1 0,10 1 0,17 1 0,10 3 0,10-2 0,-7 2 0,20-6 0,-1 5 0,17-4 0,-15 1 0,-5-2 0,-19 0 0,5 0 0,-15 0 0,7 0 0,-11 0 0,6 0 0,-11 0 0,0 0 0,-4 0 0,1 0 0,4 0 0,-7 2 0,-3-2 0,-11 2 0,-6-2 0,3 0 0,13-2 0,1 1 0,8-1 0,-15 2 0,-5 0 0,-8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3:16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24575,'38'-1'0,"2"-2"0,9 1 0,16 0 0,25 2 0,-6 0 0,-31 0 0,1 0 0,46 0 0,-50 0 0,1 0 0,8 0 0,0 0 0,-5 1 0,1 1 0,6-2 0,0 1 0,-4 0 0,0 0 0,4 0 0,1-2 0,-3 0 0,1 0 0,8 0 0,2 1 0,-6-2 0,1 1-289,8 2 1,0 1 288,-3-2 0,0 1 0,5 0 0,0 1 0,-5-2 0,0 0 0,7 0 0,1 0 0,-4 0 0,0 0 0,12 0 0,1 0 0,-4-1 0,1 2-691,13 0 0,1 1 691,-6-1 0,0-1 0,-2 2 0,-1 0-401,-1-2 1,-3 0 400,-12 1 0,0 1 0,5-2 0,-1 1-116,-10 1 0,-3 1 116,2 0 0,-3 0 507,33 1-507,-44 0 0,0 0 1343,34-3-1343,13 1 874,-8-2-874,-40 0 0,-1 0 268,32 0-268,-3 0 0,-12 0 0,-3 0 0,-3 0 0,8 0 0,5 3 0,0 0 0,-24-1 0,2 2 0,41 1 0,-37-3 0,0 0 0,43 0 0,-47-2 0,0 0 0,47 0 0,-45 0 0,0 0 0,41 0 0,-4-2 0,-19 1 0,0-1 0,-15 2 0,-2-2 0,-12 1 0,-5-1 0,0 1 0,-6 0 0,7-1 0,-2 2 0,8-2 0,-2 2 0,1-2 0,-4 2 0,1-2 0,-6 1 0,10 0 0,-13 1 0,4 0 0,-10 0 0,-7 0 0,-4 0 0,-10 0 0,-1 0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3:20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24575,'16'0'0,"7"4"0,17-3 0,4 2 0,26-3 0,1 0 0,-22 2 0,2-1 0,49 0 0,-41 0 0,2 1 0,1-2 0,-1 0 0,-2 1 0,1 0 0,5-1 0,0 1 0,-11 0 0,1 0 0,5-1 0,0 0 0,32 3 0,-38-3 0,-1 0 0,34 5 0,-34-3 0,-1-1 0,32 3 0,-32-2 0,2 1 0,39 0 0,-38 0 0,2 0 0,5-1 0,1 0 0,-1-1 0,0 0 0,7 1 0,0-1 0,-7 1 0,0 0 0,3 1 0,-1 0 0,-9 0 0,-1 0 0,3-1 0,-2 0 0,31 0 0,4-2 0,-27 2 0,1-1 0,-25 1 0,-7-2 0,-6 0 0,2 0 0,1 0 0,1 0 0,4 0 0,9-2 0,1 1 0,5-1 0,-7 2 0,-7 0 0,1 0 0,-12 0 0,3 0 0,-8 0 0,-2 1 0,-4 0 0,-2 0 0,-1-2 0,-1 0 0,-4 0 0,-1 1 0,1 0 0,3-1 0,2 0 0,4 0 0,0 1 0,1 0 0,-3 0 0,-5 0 0,-2 0 0,-3-1 0,-1 1 0,-1-1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3:22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 24575,'28'-2'0,"13"-2"0,1 1 0,34-4 0,-3 6 0,-23-1 0,2-1 0,38 2 0,-38 0 0,0 0 0,47 1 0,-47 0 0,0 0 0,46 0 0,-3 0 0,-6-3 0,8 3 0,-11-3 0,13 3 0,-13 0 0,4 0 0,5 0 0,-10 3 0,13-3 0,-16 3 0,0-1 0,6-1 0,-4 1 0,9 0 0,-3 4 0,-19-1 0,-2 3 0,-14-1 0,-3 0 0,-4 0 0,10 0 0,-4-5 0,2 2 0,18-3 0,4 1 0,7 3 0,15-4 0,-14 6 0,11-7 0,-24 3 0,-8-1 0,-22-2 0,-13 2 0,-9-2 0,-9-1 0,-5 1 0,1-2 0,-4 1 0,4 1 0,1-1 0,1-1 0,6 2 0,6-1 0,2 1 0,6 0 0,1 0 0,11 2 0,6-2 0,8 2 0,-3-2 0,-4 0 0,-11 0 0,-12 0 0,-14-1 0,-8 1 0,-4-1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6:21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61 24575,'60'-8'0,"-10"-4"0,34 4 0,-14-2 0,-1 3 0,15 1 0,0 3 0,2 1 0,-5 2 0,-15 0 0,-6 0 0,0 0 0,-6-2 0,0 1 0,-4 0 0,0 1 0,15 2 0,-1 1 0,19 2 0,-6 1 0,-2-3 0,-5 1 0,-9-3 0,-6 1 0,-10-2 0,-3 0 0,1 0 0,-2 0 0,4 0 0,-16 0 0,4 0 0,-11 0 0,2 0 0,0 0 0,7 0 0,3 0 0,2 0 0,1 2 0,-8-2 0,-1 2 0,-8-2 0,-1 0 0,-3 0 0,0 0 0,0 0 0,1 1 0,-1 0 0,4 2 0,2-3 0,9 2 0,0-2 0,8 0 0,4 2 0,7 0 0,-2 3 0,-6-3 0,-15 2 0,-4-4 0,-13 1 0,-3-1 0,-6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3:30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24575,'14'-2'0,"3"1"0,16 1 0,9 0 0,34 0 0,12 0 0,-26 0 0,3 0-278,-4 1 0,3 1 278,16 0 0,2 0 0,-5 0 0,0 0 0,12 1 0,0 0 0,-14-2 0,-2-1 0,5 2 0,0-1 0,-11-1 0,0 0 0,13 0 0,0 0 0,-12 0 0,1 0 0,11 2 0,1-1 0,-8-1 0,1 1 0,5 2 0,3 0-692,-15-1 0,2-1 0,3 1 692,8 0 0,3 1 0,2 0 0,8-1 0,3-1 0,-1 1-816,-7-1 0,0 1 1,0-1 815,0-1 0,0 0 0,-4 0-2551,16 2 0,-3-1 2551,-28 0 0,0-1 0,-2 0 0,16 2 0,-2 0-41,1-1 1,-2 1 40,-9-1 0,-1 2 0,5 0 0,-1 0 594,-15-1 1,-1 0-595,-1 0 0,-1-1 1812,37-1-1812,-13 0 6548,-10 0-6548,-29 0 713,-17 0-713,-6 0 0,-6-1 0,2 0 0,2 0 0,3 3 0,9-2 0,10 1 0,12 2 0,1-1 0,7 1 0,-4 1 0,6 1 0,-3 0 0,5 4 0,-14-6 0,-6 3 0,-17-6 0,-15 2 0,-6-2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3:52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24575,'20'-2'0,"8"0"0,25-3 0,9 1 0,9 1 0,20 3 0,6 4 0,-33 0 0,3 1-253,-6-1 0,3-1 253,13 4 0,3-1 0,-5 0 0,2-1-536,21 3 0,0-1 536,-16-1 0,-1-1 0,15 3 0,0-1 0,-11-3 0,-2 0 0,1 2 0,3 1 0,-20-2 0,2 0 0,1 1-566,-1-1 1,0 1 0,2-1 565,8 0 0,3-1 0,-2 0 0,-5 0 0,-1 0 0,0-2 0,3-1 0,0-1 0,-3 0-502,21 2 0,-2 0 502,4-4 0,-3 0 0,-16 2 0,-3 0-39,7-2 1,-2 0 38,-14 2 0,-2 0 0,6 0 0,-1 0 457,-13 0 0,-3 0-457,36 0 1680,-24 0-1680,-10 0 1160,-14 0-1160,6 0 601,-3 0-601,9 0 0,14 0 0,6 0 0,11 0 0,0 3 0,12-3 0,-6 3 0,-39-3 0,0 0 0,38-3 0,6 3 0,-13-3 0,-2 1 0,-24 0 0,1-1 0,-16 0 0,15 2 0,-3-3 0,13 4 0,3-2 0,0 2 0,8 0 0,-8 0 0,15 0 0,-14 0 0,7 0 0,-22 0 0,4-2 0,-18 1 0,-2-1 0,-13 2 0,-7-1 0,-8 0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6:33.1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 24575,'42'-2'0,"17"-1"0,15-2 0,11 2 0,-9 0 0,5 3 0,-14 0 0,1 0 0,-23 2 0,1-1 0,-13 2 0,9-3 0,-8 2 0,8-2 0,-1 0 0,11 0 0,-5 0 0,5 0 0,-6 0 0,3 0 0,-8 0 0,6 0 0,-9-2 0,10 2 0,-4-4 0,7 4 0,10-2 0,8 2 0,-6 0 0,16 0 0,-11 0 0,16 2 0,-11 1 0,8 2 0,1 0 0,1 3 0,4-4 0,-19 2 0,10 0 0,-8 0 0,-4-1 0,2-3 0,-20-2 0,8 2 0,-7-1 0,0 3 0,1-4 0,9 2 0,9 1 0,9 0 0,7 0 0,-4 1 0,6 0 0,9-2 0,-39-1 0,0-2 0,42-2 0,-37-1 0,-1-1 0,25 2 0,-32 0 0,-1 0 0,19 1 0,-1 1 0,-23-1 0,-2 2 0,-8 0 0,-1 0 0,-7 0 0,1 0 0,-2 2 0,3-1 0,1 0 0,1-1 0,-2 2 0,2-2 0,-4 4 0,1-4 0,6 2 0,3 0 0,13 0 0,-5 3 0,8-3 0,-2 0 0,4-2 0,-9 0 0,-6 2 0,-11-2 0,-3 2 0,-2-2 0,-3 0 0,-5 0 0,-1 0 0,0-2 0,-2 1 0,5-1 0,-1 0 0,4 2 0,0 0 0,0 0 0,-5 0 0,-8 0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7:37.15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66 16383,'60'-13'0,"15"1"0,-3 10 0,-21-1 0,2 1 0,2 0 0,3 0 0,17 0 0,2 1 0,-3-1 0,1 1 0,12 1 0,-1 0 0,-12-1 0,-2-1 0,6 2 0,0 0 0,-10-3 0,0 0 0,1 2 0,2 1 0,1-1 0,1-1 0,-6 2 0,0 0 0,11-1 0,-1-1 0,-12 2 0,1-1 0,11 0 0,1-1 0,-8 2 0,2 0 0,11 0 0,1 0 0,-8-1 0,0-1 0,3 2 0,-1 0 0,-10 0 0,-1 0 0,4 0 0,0 0 0,-9 2 0,0-1 0,7 1 0,1-1 0,-2 1 0,0 0 0,9 1 0,1 1 0,-3-1 0,1 1 0,7 1 0,3 0 0,5 1 0,-1 0 0,-8-2 0,0 0 0,9 1 0,-1-2 0,-15-3 0,-1 0 0,10 1 0,0 1 0,-10-2 0,1 1 0,11 0 0,0 1 0,-15-2 0,0 0 0,12 0 0,0 0 0,-12 0 0,-1 0 0,6 0 0,-1 0 0,-8 0 0,1 0 0,4 0 0,0 0 0,-9 0 0,-2 0 0,-3-1 0,-1-1 0,-3 1 0,-2-1 0,0 0 0,0 1 0,10-1 0,1 1 0,1-1 0,1 1 0,9 1 0,1-1 0,-4 0 0,-2-1 0,-6 1 0,-1 0 0,0 1 0,-1-1 0,-8-1 0,-1-1 0,3 3 0,-2-1 0,37-1 0,-19 2 0,-11 0 0,-10 0 0,5 0 0,-2 2 0,4 0 0,-4 1 0,5 1 0,0 1 0,3-1 0,12 3 0,13-1 0,5 2 0,7-1 0,-24-2 0,6-2 0,-13 0 0,24 2 0,-23-2 0,13 0 0,-33-3 0,-2 0 0,-21 0 0,-14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8:02.88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5 16383,'36'0'0,"2"0"0,-19 0 0,26-2 0,31 1 0,-22 0 0,3 0 0,2 2 0,2 1 0,11-1 0,1 1 0,-8 2 0,0-1 0,5-1 0,-2 0 0,-10 0 0,-2 1 0,2-3 0,-2 1 0,31 3 0,-3-1 0,-20 0 0,2 1 0,-12-3 0,6 1 0,-16-2 0,-2 0 0,-3 2 0,5-1 0,2 1 0,9-2 0,-1 0 0,0 0 0,11 0 0,1 0 0,23 0 0,-3 0 0,-35 0 0,2 0 0,-2 0 0,1 0 0,10 1 0,-1 1 0,-7-2 0,-1 0 0,6 2 0,0-1 0,35-1 0,-36 0 0,0 0 0,-2 0 0,1 0 0,15 0 0,3 0 0,-4 0 0,0 0 0,2-1 0,0 0 0,4-1 0,-3 0 0,-16 0 0,0 0 0,5-1 0,-1 1 0,29 1 0,-39 0 0,-1-1 0,36 2 0,-37-1 0,1 0 0,35 0 0,12-1 0,-7 2 0,-37 0 0,-1 0 0,31 0 0,2 0 0,-14-3 0,17 3 0,-7-3 0,17 3 0,-5 0 0,-2 0 0,-40 0 0,0 0 0,37 0 0,0 0 0,-12-2 0,-7 2 0,-10-2 0,0 2 0,-6 0 0,4 0 0,-1-3 0,8 3 0,-8-3 0,8 3 0,-10 0 0,19 3 0,-18-1 0,27 4 0,-1-4 0,-30 0 0,4-1 0,11-1 0,2 0 0,6 3 0,2 0 0,4 0 0,1-1 0,-1 3 0,0 0 0,3-1 0,1-1 0,2-1 0,1 0 0,7 3 0,-2 0 0,-6-4 0,-3 0 0,2 4 0,-4-1 0,-13-3 0,-2-1 0,3 2 0,-2-1 0,-14-1 0,-2 0 0,0 0 0,-1 0 0,31 0 0,2 0 0,-18 0 0,-7-2 0,-7 0 0,12-1 0,-13 1 0,-3 2 0,-23-2 0,-10 2 0,-1-1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8:06.03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3 16383,'69'-2'0,"-1"1"0,-21 1 0,2 0 0,-7 0 0,-1 0 0,-12 0 0,2 0 0,5 0 0,-1 0 0,7 0 0,-2 0 0,-3 0 0,-4 0 0,3 0 0,-1 0 0,16 0 0,4 2 0,16-1 0,-2 1 0,-2-2 0,-16 2 0,-11-1 0,-15 2 0,-5-3 0,-4 1 0,0-1 0,7 2 0,-2-2 0,2 2 0,-2-2 0,-1 0 0,1 0 0,2 0 0,1 0 0,1 0 0,0 0 0,4 2 0,-7-2 0,-6 2 0,-3-3 0,-2-1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18:10.20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10 16383,'45'-3'0,"-3"1"0,-27 0 0,1 2 0,0 0 0,3 2 0,7-1 0,0 0 0,10-1 0,-1 2 0,5-2 0,-6 2 0,-4-2 0,1 0 0,-7 0 0,6 0 0,-7 0 0,1 0 0,-7 0 0,0 0 0,-4 0 0,5 0 0,1 0 0,6 0 0,4 0 0,2 0 0,0 0 0,4 0 0,-5 0 0,4 0 0,-6 0 0,-3 0 0,1 0 0,-1 0 0,3 0 0,-2 0 0,-2 0 0,-2 0 0,-1 0 0,0 0 0,4 0 0,-4-1 0,4 0 0,-4 0 0,-2 0 0,-5 0 0,2 0 0,0 1 0,-1 0 0,10-1 0,-14 0 0,7-1 0,7 1 0,-7 2 0,10-1 0,-12 3 0,-5-3 0,7 2 0,-6-2 0,9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0:51.8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 24575,'18'3'0,"15"4"0,7 0 0,9 3 0,-9-5 0,-6 1 0,-12-3 0,-6-1 0,-8-1 0,3 1 0,5-2 0,14 4 0,0-4 0,5 2 0,-6-2 0,4 2 0,-2 0 0,-2 0 0,-2 0 0,-5-1 0,2 0 0,-4 0 0,4-1 0,-3 0 0,3 0 0,1 2 0,-6-2 0,3 2 0,-3-2 0,1 0 0,1 0 0,2 0 0,0 0 0,0 0 0,-2 1 0,1 0 0,0 2 0,3-3 0,1 2 0,4-2 0,-3 0 0,5 0 0,-3 0 0,23 0 0,-13 0 0,14 0 0,-20 0 0,1 0 0,-10 0 0,4 0 0,-14 0 0,4 1 0,-5 0 0,-1 0 0,0-1 0,0 0 0,2 0 0,1 0 0,2 0 0,0 0 0,4 2 0,-3-2 0,2 1 0,-3-1 0,5 0 0,-5 0 0,10 0 0,-5 0 0,4 0 0,1 0 0,5 0 0,0 2 0,1-1 0,-5 0 0,0-1 0,-2 0 0,0 0 0,-3-1 0,-1 0 0,4 0 0,-2-1 0,3 2 0,-4-2 0,3 2 0,-3-1 0,2 0 0,-2-2 0,3 1 0,-7 0 0,0 1 0,-10 1 0,0 0 0,-4 0 0,0 0 0,-3 0 0,-1-1 0,3 0 0,2-1 0,5 0 0,5-1 0,5 0 0,4-1 0,1 0 0,0 2 0,-7 0 0,-3 1 0,-6 0 0,0-1 0,-3 1 0,0-1 0,0 1 0,-2-1 0,7 0 0,-3 0 0,4 0 0,0 0 0,2 0 0,6-2 0,-2-1 0,1 2 0,-6-2 0,-1 3 0,-5 1 0,0 0 0,-3 0 0,1 0 0,-3 1 0,0 0 0,1-1 0,-1 1 0,2-3 0,-1 2 0,0-1 0,-2 0 0,0 2 0,0-1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4T14:21:06.9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24 24575,'10'-2'0,"2"1"0,-3 1 0,3-1 0,2 0 0,0 0 0,4 0 0,3 0 0,2-2 0,-3 3 0,0-3 0,-8 2 0,2 0 0,-5 1 0,2 0 0,2-2 0,6 2 0,9-2 0,4 2 0,10 0 0,-7 0 0,10 0 0,-8 0 0,3 0 0,-6 0 0,-1-1 0,-7 0 0,2 0 0,0 1 0,0 0 0,0 0 0,3 0 0,-8 0 0,5 0 0,-3 0 0,4 0 0,-3 0 0,4 0 0,4 2 0,-1-2 0,14 4 0,-3-1 0,12 1 0,-2 1 0,12 0 0,2-3 0,13 1 0,0-3 0,5 0 0,-16 2 0,1 0 0,-25 1 0,-5-1 0,-15-2 0,2 0 0,-7 0 0,4 0 0,1 0 0,3 0 0,7 0 0,1 0 0,5 0 0,-8 0 0,-1 0 0,-16 2 0,-5-2 0,-3 0 0,21 0 0,0-4 0,28 4 0,-5-2 0,11 2 0,0 0 0,-6 0 0,-11 0 0,-16 0 0,-10 0 0,-8 0 0,-5 0 0,-4-1 0,3 1 0,0-1 0,2 1 0,4-2 0,0 2 0,12-2 0,3 1 0,-1 0 0,3-1 0,-4 1 0,-4 0 0,-1-1 0,-14 2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168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bd56a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bd56a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6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fbd56a0e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fbd56a0e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bd56a0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bd56a0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9f742703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9f742703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94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9f742703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9f742703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f248081b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f248081b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f248081b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f248081b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f248081b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f248081b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439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90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bd56a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bd56a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bd56a0e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bd56a0e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10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msg)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342900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64119" y="3767047"/>
            <a:ext cx="7396200" cy="1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64119" y="5380710"/>
            <a:ext cx="7396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2"/>
          <p:cNvGrpSpPr/>
          <p:nvPr/>
        </p:nvGrpSpPr>
        <p:grpSpPr>
          <a:xfrm>
            <a:off x="975038" y="533830"/>
            <a:ext cx="5321084" cy="513071"/>
            <a:chOff x="1056265" y="533830"/>
            <a:chExt cx="5764364" cy="513071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" name="Google Shape;32;p2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5pPr>
            <a:lvl6pPr marL="0" marR="0" lvl="5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6pPr>
            <a:lvl7pPr marL="0" marR="0" lvl="6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7pPr>
            <a:lvl8pPr marL="0" marR="0" lvl="7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8pPr>
            <a:lvl9pPr marL="0" marR="0" lvl="8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9pPr>
          </a:lstStyle>
          <a:p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131" y="78517"/>
            <a:ext cx="845244" cy="84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61BAC-A25E-B043-9BBF-C898FB1ECF7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6EB45-6AAE-9641-931D-13394B92752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subTitle" idx="1"/>
          </p:nvPr>
        </p:nvSpPr>
        <p:spPr>
          <a:xfrm>
            <a:off x="457172" y="273352"/>
            <a:ext cx="8228700" cy="5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5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5pPr>
            <a:lvl6pPr marL="0" marR="0" lvl="5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6pPr>
            <a:lvl7pPr marL="0" marR="0" lvl="6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7pPr>
            <a:lvl8pPr marL="0" marR="0" lvl="7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8pPr>
            <a:lvl9pPr marL="0" marR="0" lvl="8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9pPr>
          </a:lstStyle>
          <a:p>
            <a:endParaRPr/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1802" y="88133"/>
            <a:ext cx="845244" cy="845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130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(msg)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36" name="Google Shape;36;p3"/>
          <p:cNvCxnSpPr/>
          <p:nvPr/>
        </p:nvCxnSpPr>
        <p:spPr>
          <a:xfrm>
            <a:off x="0" y="648873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" name="Google Shape;37;p3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38" name="Google Shape;38;p3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 with Contact Details (msg)">
  <p:cSld name="Final Slide with Contact Details (msg)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0" y="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>
            <a:spLocks noGrp="1"/>
          </p:cNvSpPr>
          <p:nvPr>
            <p:ph type="pic" idx="2"/>
          </p:nvPr>
        </p:nvSpPr>
        <p:spPr>
          <a:xfrm>
            <a:off x="1163515" y="620714"/>
            <a:ext cx="611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>
            <a:spLocks noGrp="1"/>
          </p:cNvSpPr>
          <p:nvPr>
            <p:ph type="pic" idx="3"/>
          </p:nvPr>
        </p:nvSpPr>
        <p:spPr>
          <a:xfrm>
            <a:off x="1163515" y="1874545"/>
            <a:ext cx="611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4"/>
          <p:cNvGrpSpPr/>
          <p:nvPr/>
        </p:nvGrpSpPr>
        <p:grpSpPr>
          <a:xfrm>
            <a:off x="975038" y="5563030"/>
            <a:ext cx="5321084" cy="513071"/>
            <a:chOff x="1056265" y="533830"/>
            <a:chExt cx="5764364" cy="513071"/>
          </a:xfrm>
        </p:grpSpPr>
        <p:grpSp>
          <p:nvGrpSpPr>
            <p:cNvPr id="49" name="Google Shape;49;p4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50" name="Google Shape;50;p4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4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841439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rgbClr val="8414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msg)">
  <p:cSld name="Title and Content (msg)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3"/>
          </p:nvPr>
        </p:nvSpPr>
        <p:spPr>
          <a:xfrm>
            <a:off x="345831" y="1633538"/>
            <a:ext cx="84465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920" y="59284"/>
            <a:ext cx="845244" cy="84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 (msg)">
  <p:cSld name="Title and two Contents (msg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344366" y="1633538"/>
            <a:ext cx="40713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755720" y="1633538"/>
            <a:ext cx="40296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3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4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73" name="Google Shape;73;p6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msg)">
  <p:cSld name="Title only (msg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2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84" name="Google Shape;84;p7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id Image (msg)">
  <p:cSld name="Solid Image (msg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92" name="Google Shape;92;p8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8"/>
          <p:cNvSpPr>
            <a:spLocks noGrp="1"/>
          </p:cNvSpPr>
          <p:nvPr>
            <p:ph type="pic" idx="2"/>
          </p:nvPr>
        </p:nvSpPr>
        <p:spPr>
          <a:xfrm>
            <a:off x="0" y="1264722"/>
            <a:ext cx="9144000" cy="52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 (msg)">
  <p:cSld name="Final Slide (msg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0" y="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5325930" y="2771562"/>
            <a:ext cx="3451500" cy="4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39750" rIns="79525" bIns="39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9"/>
          <p:cNvGrpSpPr/>
          <p:nvPr/>
        </p:nvGrpSpPr>
        <p:grpSpPr>
          <a:xfrm>
            <a:off x="975038" y="5563030"/>
            <a:ext cx="5321084" cy="513071"/>
            <a:chOff x="1056265" y="533830"/>
            <a:chExt cx="5764364" cy="513071"/>
          </a:xfrm>
        </p:grpSpPr>
        <p:grpSp>
          <p:nvGrpSpPr>
            <p:cNvPr id="107" name="Google Shape;107;p9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9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841439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rgbClr val="8414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9pPr>
          </a:lstStyle>
          <a:p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0648" y="107365"/>
            <a:ext cx="845244" cy="84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55F87-2525-F848-B358-B13D9F4AF45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00294-F874-C04A-8E8D-1613E078B52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>
            <a:off x="351692" y="-365760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9;p1"/>
          <p:cNvCxnSpPr/>
          <p:nvPr/>
        </p:nvCxnSpPr>
        <p:spPr>
          <a:xfrm>
            <a:off x="8792308" y="-365760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;p1"/>
          <p:cNvCxnSpPr/>
          <p:nvPr/>
        </p:nvCxnSpPr>
        <p:spPr>
          <a:xfrm>
            <a:off x="351692" y="6914271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1"/>
          <p:cNvCxnSpPr/>
          <p:nvPr/>
        </p:nvCxnSpPr>
        <p:spPr>
          <a:xfrm>
            <a:off x="8792308" y="6914271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1"/>
          <p:cNvCxnSpPr/>
          <p:nvPr/>
        </p:nvCxnSpPr>
        <p:spPr>
          <a:xfrm>
            <a:off x="-193694" y="582335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1"/>
          <p:cNvCxnSpPr/>
          <p:nvPr/>
        </p:nvCxnSpPr>
        <p:spPr>
          <a:xfrm>
            <a:off x="-193694" y="1494358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1"/>
          <p:cNvCxnSpPr/>
          <p:nvPr/>
        </p:nvCxnSpPr>
        <p:spPr>
          <a:xfrm>
            <a:off x="9350696" y="582335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"/>
          <p:cNvCxnSpPr/>
          <p:nvPr/>
        </p:nvCxnSpPr>
        <p:spPr>
          <a:xfrm>
            <a:off x="9350696" y="1494358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0" y="648873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18" name="Google Shape;18;p1"/>
          <p:cNvCxnSpPr/>
          <p:nvPr/>
        </p:nvCxnSpPr>
        <p:spPr>
          <a:xfrm>
            <a:off x="0" y="1277912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344366" y="1633539"/>
            <a:ext cx="84480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1CuAiKdBQs" TargetMode="External"/><Relationship Id="rId2" Type="http://schemas.openxmlformats.org/officeDocument/2006/relationships/hyperlink" Target="https://www.youtube.com/watch?v=7EmboKQH8lM&amp;list=PLdpsE-GEhYVn_81kDPo1mwE73UgYCeMLu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socpp.github.io/CppCoreGuidelines/CppCoreGuidelin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12" Type="http://schemas.openxmlformats.org/officeDocument/2006/relationships/customXml" Target="../ink/ink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9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20.png"/><Relationship Id="rId14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19.xml"/><Relationship Id="rId18" Type="http://schemas.openxmlformats.org/officeDocument/2006/relationships/image" Target="../media/image32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29.png"/><Relationship Id="rId17" Type="http://schemas.openxmlformats.org/officeDocument/2006/relationships/customXml" Target="../ink/ink21.xml"/><Relationship Id="rId2" Type="http://schemas.openxmlformats.org/officeDocument/2006/relationships/image" Target="../media/image9.tiff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5" Type="http://schemas.openxmlformats.org/officeDocument/2006/relationships/customXml" Target="../ink/ink20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7.xml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36901" y="29097"/>
            <a:ext cx="8228763" cy="593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38" tIns="40819" rIns="81638" bIns="40819" anchor="ctr" anchorCtr="0">
            <a:noAutofit/>
          </a:bodyPr>
          <a:lstStyle/>
          <a:p>
            <a:pPr algn="ctr"/>
            <a:r>
              <a:rPr lang="zxx" sz="5987" b="1"/>
              <a:t>Objekt</a:t>
            </a:r>
            <a:r>
              <a:rPr lang="en-US" sz="5987" b="1" dirty="0"/>
              <a:t>-O</a:t>
            </a:r>
            <a:r>
              <a:rPr lang="zxx" sz="5987" b="1"/>
              <a:t>rientierte</a:t>
            </a:r>
            <a:r>
              <a:rPr lang="zxx" sz="5987" b="1">
                <a:solidFill>
                  <a:schemeClr val="accent2"/>
                </a:solidFill>
              </a:rPr>
              <a:t> Programmierung</a:t>
            </a:r>
            <a:endParaRPr sz="5987" b="1" dirty="0">
              <a:solidFill>
                <a:schemeClr val="accent2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053" y="4321743"/>
            <a:ext cx="3245365" cy="18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2;p13">
            <a:extLst>
              <a:ext uri="{FF2B5EF4-FFF2-40B4-BE49-F238E27FC236}">
                <a16:creationId xmlns:a16="http://schemas.microsoft.com/office/drawing/2014/main" id="{B01EA87D-EF03-E54F-AA9F-1D417545130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924"/>
          <a:stretch/>
        </p:blipFill>
        <p:spPr>
          <a:xfrm>
            <a:off x="5216106" y="4807443"/>
            <a:ext cx="1408193" cy="16293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9D82B-214D-4D44-BCAC-9D581814A6B0}"/>
              </a:ext>
            </a:extLst>
          </p:cNvPr>
          <p:cNvSpPr txBox="1"/>
          <p:nvPr/>
        </p:nvSpPr>
        <p:spPr>
          <a:xfrm flipH="1">
            <a:off x="5216106" y="4779128"/>
            <a:ext cx="1408192" cy="138627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6000">
                <a:schemeClr val="l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pPr algn="ctr"/>
            <a:r>
              <a:rPr lang="en-US" sz="4354">
                <a:solidFill>
                  <a:srgbClr val="00448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7B528-B832-9C49-86D1-B8CFF6C082DA}"/>
              </a:ext>
            </a:extLst>
          </p:cNvPr>
          <p:cNvSpPr txBox="1"/>
          <p:nvPr/>
        </p:nvSpPr>
        <p:spPr>
          <a:xfrm>
            <a:off x="4976641" y="4040940"/>
            <a:ext cx="2811988" cy="594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6" i="1" dirty="0">
                <a:latin typeface="Berlin Sans FB" panose="020E0602020502020306" pitchFamily="34" charset="77"/>
              </a:rPr>
              <a:t>VORLESUNG 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D594D-5CF7-024A-AD37-C2023EE63F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39230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1D4AD-3C28-C24E-B9EB-6061470B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0DCC9-9C0F-C243-BEB2-8335C3521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5696" y="1427220"/>
            <a:ext cx="3570175" cy="506419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aka </a:t>
            </a:r>
            <a:r>
              <a:rPr lang="en-US" b="1" dirty="0"/>
              <a:t>Uncle Bob</a:t>
            </a:r>
          </a:p>
          <a:p>
            <a:pPr>
              <a:spcBef>
                <a:spcPts val="600"/>
              </a:spcBef>
            </a:pPr>
            <a:r>
              <a:rPr lang="en-US" dirty="0"/>
              <a:t>“a Guru in Agile Software Development”</a:t>
            </a:r>
          </a:p>
          <a:p>
            <a:pPr>
              <a:spcBef>
                <a:spcPts val="600"/>
              </a:spcBef>
            </a:pPr>
            <a:r>
              <a:rPr lang="en-US" dirty="0"/>
              <a:t>“an evangelist of Software Engineering Ethics”</a:t>
            </a:r>
          </a:p>
          <a:p>
            <a:pPr>
              <a:spcBef>
                <a:spcPts val="600"/>
              </a:spcBef>
            </a:pPr>
            <a:r>
              <a:rPr lang="en-US" b="1" dirty="0"/>
              <a:t>Talk-Series “Clean Code”</a:t>
            </a:r>
          </a:p>
          <a:p>
            <a:pPr>
              <a:spcBef>
                <a:spcPts val="600"/>
              </a:spcBef>
            </a:pPr>
            <a:r>
              <a:rPr lang="en-US" dirty="0">
                <a:hlinkClick r:id="rId2"/>
              </a:rPr>
              <a:t>https://www.youtube.com/watch?v=7EmboKQH8lM&amp;list=PLdpsE-GEhYVn_81kDPo1mwE73UgYCeMLu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</a:pPr>
            <a:r>
              <a:rPr lang="en-US" b="1" dirty="0"/>
              <a:t>Basics of Programming</a:t>
            </a:r>
          </a:p>
          <a:p>
            <a:pPr>
              <a:spcBef>
                <a:spcPts val="600"/>
              </a:spcBef>
            </a:pPr>
            <a:r>
              <a:rPr lang="en-US" dirty="0">
                <a:hlinkClick r:id="rId3"/>
              </a:rPr>
              <a:t>https://www.youtube.com/watch?v=-1CuAiKdBQs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B22E1-ECE7-3B48-8B17-99471D68AEE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10</a:t>
            </a:fld>
            <a:endParaRPr lang="de"/>
          </a:p>
        </p:txBody>
      </p:sp>
      <p:pic>
        <p:nvPicPr>
          <p:cNvPr id="1028" name="Picture 4" descr="Clean Code - Robert Martin - Libris">
            <a:extLst>
              <a:ext uri="{FF2B5EF4-FFF2-40B4-BE49-F238E27FC236}">
                <a16:creationId xmlns:a16="http://schemas.microsoft.com/office/drawing/2014/main" id="{57BCA813-7AE7-5C41-B2F4-4B0A53DAE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" b="7514"/>
          <a:stretch/>
        </p:blipFill>
        <p:spPr bwMode="auto">
          <a:xfrm>
            <a:off x="457172" y="507999"/>
            <a:ext cx="4457700" cy="584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14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88D4-8545-7F4C-B86D-E3324FC9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</a:rPr>
              <a:t>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FB1A9-AE1A-8B47-9F9B-D13982962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68300">
              <a:buSzPts val="2200"/>
              <a:buChar char="●"/>
            </a:pP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benannt</a:t>
            </a:r>
            <a:r>
              <a:rPr lang="en-GB" dirty="0"/>
              <a:t> </a:t>
            </a:r>
            <a:r>
              <a:rPr lang="en-GB" dirty="0" err="1"/>
              <a:t>nach</a:t>
            </a:r>
            <a:endParaRPr lang="en-GB" dirty="0"/>
          </a:p>
          <a:p>
            <a:pPr lvl="1" indent="-368300">
              <a:buSzPts val="2200"/>
              <a:buChar char="●"/>
            </a:pP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Objekt</a:t>
            </a:r>
            <a:r>
              <a:rPr lang="en-GB" dirty="0"/>
              <a:t> (</a:t>
            </a:r>
            <a:r>
              <a:rPr lang="en-GB" dirty="0" err="1"/>
              <a:t>physisch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informational)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 err="1"/>
              <a:t>oder</a:t>
            </a:r>
            <a:endParaRPr lang="en-GB" dirty="0"/>
          </a:p>
          <a:p>
            <a:pPr lvl="1" indent="-368300">
              <a:buSzPts val="2200"/>
              <a:buFont typeface="Noto Sans Symbols"/>
              <a:buChar char="●"/>
            </a:pP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Prozess</a:t>
            </a:r>
            <a:endParaRPr lang="en-GB" dirty="0"/>
          </a:p>
          <a:p>
            <a:pPr indent="-368300">
              <a:buSzPts val="2200"/>
              <a:buFont typeface="Noto Sans Symbols"/>
              <a:buChar char="●"/>
            </a:pPr>
            <a:r>
              <a:rPr lang="en-GB" dirty="0" err="1"/>
              <a:t>Klassennamen</a:t>
            </a:r>
            <a:r>
              <a:rPr lang="en-GB" dirty="0"/>
              <a:t> </a:t>
            </a:r>
            <a:r>
              <a:rPr lang="en-GB" dirty="0" err="1"/>
              <a:t>beginnen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>
                <a:solidFill>
                  <a:schemeClr val="accent2"/>
                </a:solidFill>
              </a:rPr>
              <a:t>GROSS</a:t>
            </a:r>
            <a:r>
              <a:rPr lang="en-GB" dirty="0" err="1"/>
              <a:t>buchstaben</a:t>
            </a:r>
            <a:endParaRPr lang="en-GB" dirty="0"/>
          </a:p>
          <a:p>
            <a:pPr lvl="1" indent="-368300">
              <a:buSzPts val="2200"/>
              <a:buChar char="●"/>
            </a:pPr>
            <a:endParaRPr lang="en-GB" dirty="0"/>
          </a:p>
          <a:p>
            <a:pPr indent="-368300">
              <a:buSzPts val="2200"/>
              <a:buChar char="●"/>
            </a:pPr>
            <a:r>
              <a:rPr lang="en-GB" dirty="0" err="1"/>
              <a:t>Methodennamen</a:t>
            </a:r>
            <a:r>
              <a:rPr lang="en-GB" dirty="0"/>
              <a:t> </a:t>
            </a:r>
            <a:r>
              <a:rPr lang="en-GB" dirty="0" err="1"/>
              <a:t>beinhalten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Verb (</a:t>
            </a:r>
            <a:r>
              <a:rPr lang="en-GB" dirty="0" err="1"/>
              <a:t>beschreibt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Aktion</a:t>
            </a:r>
            <a:r>
              <a:rPr lang="en-GB" dirty="0"/>
              <a:t>)</a:t>
            </a:r>
          </a:p>
          <a:p>
            <a:pPr indent="-368300">
              <a:buSzPts val="2200"/>
              <a:buFont typeface="Arial"/>
              <a:buChar char="●"/>
            </a:pPr>
            <a:r>
              <a:rPr lang="en-GB" dirty="0" err="1"/>
              <a:t>Methode</a:t>
            </a:r>
            <a:r>
              <a:rPr lang="en-GB" dirty="0"/>
              <a:t> und </a:t>
            </a:r>
            <a:r>
              <a:rPr lang="en-GB" dirty="0" err="1"/>
              <a:t>Variablen-namen</a:t>
            </a:r>
            <a:r>
              <a:rPr lang="en-GB" dirty="0"/>
              <a:t> </a:t>
            </a:r>
            <a:r>
              <a:rPr lang="en-GB" dirty="0" err="1"/>
              <a:t>beginnen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>
                <a:solidFill>
                  <a:schemeClr val="accent2"/>
                </a:solidFill>
              </a:rPr>
              <a:t>klein</a:t>
            </a:r>
            <a:r>
              <a:rPr lang="en-GB" dirty="0" err="1"/>
              <a:t>Buchstaben</a:t>
            </a:r>
            <a:endParaRPr lang="en-GB" dirty="0"/>
          </a:p>
          <a:p>
            <a:pPr indent="-368300">
              <a:buSzPts val="2200"/>
              <a:buFont typeface="Arial"/>
              <a:buChar char="●"/>
            </a:pPr>
            <a:endParaRPr lang="en-GB" dirty="0"/>
          </a:p>
          <a:p>
            <a:pPr marL="88900" indent="0">
              <a:buSzPts val="2200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34FA0-00DD-824D-AF58-1020D2E0B6E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71088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1843314"/>
            <a:ext cx="4173550" cy="2158103"/>
          </a:xfrm>
        </p:spPr>
        <p:txBody>
          <a:bodyPr/>
          <a:lstStyle/>
          <a:p>
            <a:r>
              <a:rPr lang="en-US" sz="6600" b="1" dirty="0">
                <a:latin typeface="Bradley Hand ITC" panose="03070402050302030203" pitchFamily="66" charset="77"/>
              </a:rPr>
              <a:t>C++ Core Guidelines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12</a:t>
            </a:fld>
            <a:endParaRPr lang="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858EA8-ED8B-9345-B665-1D7D350839E2}"/>
              </a:ext>
            </a:extLst>
          </p:cNvPr>
          <p:cNvSpPr/>
          <p:nvPr/>
        </p:nvSpPr>
        <p:spPr>
          <a:xfrm>
            <a:off x="1052286" y="5134713"/>
            <a:ext cx="7307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http://isocpp.github.io/CppCoreGuidelines/CppCoreGuidelines</a:t>
            </a:r>
            <a:r>
              <a:rPr lang="en-US" sz="2000" dirty="0"/>
              <a:t> </a:t>
            </a:r>
          </a:p>
        </p:txBody>
      </p:sp>
      <p:pic>
        <p:nvPicPr>
          <p:cNvPr id="1026" name="Picture 2" descr="Guard Rail Pictures | Download Free Images on Unsplash">
            <a:extLst>
              <a:ext uri="{FF2B5EF4-FFF2-40B4-BE49-F238E27FC236}">
                <a16:creationId xmlns:a16="http://schemas.microsoft.com/office/drawing/2014/main" id="{D19CCDBA-CC6C-225F-CA78-F3F8E918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204" y="1323177"/>
            <a:ext cx="4604546" cy="267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7B438-FF43-0573-8A3C-30E4ECC598CA}"/>
              </a:ext>
            </a:extLst>
          </p:cNvPr>
          <p:cNvSpPr txBox="1"/>
          <p:nvPr/>
        </p:nvSpPr>
        <p:spPr>
          <a:xfrm>
            <a:off x="6778171" y="3429000"/>
            <a:ext cx="2270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/>
                </a:solidFill>
                <a:latin typeface="Berlin Sans FB" panose="020E0602020502020306" pitchFamily="34" charset="77"/>
              </a:rPr>
              <a:t>Guard Rails</a:t>
            </a:r>
          </a:p>
        </p:txBody>
      </p:sp>
    </p:spTree>
    <p:extLst>
      <p:ext uri="{BB962C8B-B14F-4D97-AF65-F5344CB8AC3E}">
        <p14:creationId xmlns:p14="http://schemas.microsoft.com/office/powerpoint/2010/main" val="2677905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DD51-0A31-F143-B126-04B14B3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C++ Core Guidelines – Interfaces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1CAAA-90E3-054C-B517-96C4F6CD1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I.1: Make interfaces explicit</a:t>
            </a:r>
          </a:p>
          <a:p>
            <a:r>
              <a:rPr lang="en-GB" sz="2400" dirty="0"/>
              <a:t>I.4: Make interfaces precisely and strongly typed</a:t>
            </a:r>
          </a:p>
          <a:p>
            <a:r>
              <a:rPr lang="en-GB" sz="2400" dirty="0"/>
              <a:t>…</a:t>
            </a:r>
          </a:p>
          <a:p>
            <a:r>
              <a:rPr lang="en-GB" sz="2400" dirty="0"/>
              <a:t>I.10: Use exceptions to signal a failure to perform a required task</a:t>
            </a:r>
          </a:p>
          <a:p>
            <a:r>
              <a:rPr lang="en-GB" sz="2400" dirty="0"/>
              <a:t>…</a:t>
            </a:r>
          </a:p>
          <a:p>
            <a:r>
              <a:rPr lang="en-GB" sz="2400" dirty="0"/>
              <a:t>I.13: Do not pass an array as a single pointer</a:t>
            </a:r>
          </a:p>
          <a:p>
            <a:r>
              <a:rPr lang="en-GB" sz="2400" dirty="0"/>
              <a:t>…</a:t>
            </a:r>
          </a:p>
          <a:p>
            <a:r>
              <a:rPr lang="en-GB" sz="2400" dirty="0"/>
              <a:t>I.23: Keep the number of function arguments low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BF68A-FA86-9340-A2A0-224D0635059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13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62426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CB16-AE7B-F147-9EFB-0D8BF9C4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C++ Core Guidelines – Functions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EBCA7-4CE3-EC4F-B734-959EDA9B1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418152"/>
            <a:ext cx="8228700" cy="4164689"/>
          </a:xfrm>
        </p:spPr>
        <p:txBody>
          <a:bodyPr/>
          <a:lstStyle/>
          <a:p>
            <a:r>
              <a:rPr lang="en-GB" sz="2400" dirty="0"/>
              <a:t>F.1: "Package" meaningful operations as carefully named functions</a:t>
            </a:r>
          </a:p>
          <a:p>
            <a:r>
              <a:rPr lang="en-GB" sz="2400" dirty="0"/>
              <a:t>F.2: A function should perform a single logical operation</a:t>
            </a:r>
          </a:p>
          <a:p>
            <a:r>
              <a:rPr lang="en-GB" sz="2400" dirty="0"/>
              <a:t>F.3: Keep functions short and simple</a:t>
            </a:r>
          </a:p>
          <a:p>
            <a:r>
              <a:rPr lang="en-GB" sz="2400" dirty="0"/>
              <a:t>F.8: Prefer pure functions</a:t>
            </a:r>
          </a:p>
          <a:p>
            <a:r>
              <a:rPr lang="en-GB" sz="2400" dirty="0"/>
              <a:t>… </a:t>
            </a:r>
          </a:p>
          <a:p>
            <a:r>
              <a:rPr lang="en-GB" sz="2400" dirty="0"/>
              <a:t>F.15: Prefer simple and conventional ways of passing information</a:t>
            </a:r>
          </a:p>
          <a:p>
            <a:r>
              <a:rPr lang="en-GB" sz="2400" dirty="0"/>
              <a:t>F.16: For "in" parameters, pass cheaply-copied types by value and others by reference to const</a:t>
            </a:r>
          </a:p>
          <a:p>
            <a:r>
              <a:rPr lang="en-GB" sz="2400" dirty="0"/>
              <a:t>F.17: For "in-out" parameters, pass by reference to non-const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5CFF8-A2A0-8340-8AD7-16D5115321F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14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236065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CB16-AE7B-F147-9EFB-0D8BF9C4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C++ Core Guidelines – </a:t>
            </a:r>
            <a:r>
              <a:rPr lang="en-US" b="1" dirty="0"/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EBCA7-4CE3-EC4F-B734-959EDA9B1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C.1: Organize related data into structures (structs or classes)</a:t>
            </a:r>
          </a:p>
          <a:p>
            <a:r>
              <a:rPr lang="en-GB" sz="2400" dirty="0"/>
              <a:t>C.3: Represent the distinction between an interface and an implementation using a class</a:t>
            </a:r>
          </a:p>
          <a:p>
            <a:r>
              <a:rPr lang="en-GB" sz="2400" dirty="0"/>
              <a:t>C.4: Make a function a member only if it needs direct access to the representation of a class</a:t>
            </a:r>
          </a:p>
          <a:p>
            <a:r>
              <a:rPr lang="en-GB" sz="2400" dirty="0"/>
              <a:t>C.8: Use class rather than struct if any member is non-public</a:t>
            </a:r>
          </a:p>
          <a:p>
            <a:r>
              <a:rPr lang="en-GB" sz="2400" dirty="0"/>
              <a:t>C.9: Minimize exposure of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5CFF8-A2A0-8340-8AD7-16D5115321F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15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780379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CB16-AE7B-F147-9EFB-0D8BF9C4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C++ Core Guidelines – </a:t>
            </a:r>
            <a:r>
              <a:rPr lang="en-US" b="1" dirty="0"/>
              <a:t>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EBCA7-4CE3-EC4F-B734-959EDA9B1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337912"/>
            <a:ext cx="8228700" cy="4244929"/>
          </a:xfrm>
        </p:spPr>
        <p:txBody>
          <a:bodyPr/>
          <a:lstStyle/>
          <a:p>
            <a:r>
              <a:rPr lang="en-GB" sz="2400" dirty="0"/>
              <a:t>ES.1: Prefer the standard library to other libraries and to "handcrafted code"</a:t>
            </a:r>
          </a:p>
          <a:p>
            <a:r>
              <a:rPr lang="en-GB" sz="2400" dirty="0"/>
              <a:t>ES.2: Prefer suitable abstractions to direct use of language features</a:t>
            </a:r>
          </a:p>
          <a:p>
            <a:r>
              <a:rPr lang="en-GB" sz="2400" dirty="0"/>
              <a:t>ES.3: Don't repeat yourself, avoid redundant code</a:t>
            </a:r>
          </a:p>
          <a:p>
            <a:r>
              <a:rPr lang="en-GB" sz="2400" dirty="0"/>
              <a:t>ES.6: Declare names in for-statement initializers and conditions to limit scope</a:t>
            </a:r>
          </a:p>
          <a:p>
            <a:r>
              <a:rPr lang="en-GB" sz="2400" dirty="0"/>
              <a:t>ES.8: Avoid similar-looking names</a:t>
            </a:r>
          </a:p>
          <a:p>
            <a:r>
              <a:rPr lang="en-GB" sz="2400" dirty="0"/>
              <a:t>ES.20: Always initialize an object</a:t>
            </a:r>
          </a:p>
          <a:p>
            <a:r>
              <a:rPr lang="en-GB" sz="2400" dirty="0"/>
              <a:t>ES.21: Don't introduce a variable (or constant) before you need to use it</a:t>
            </a:r>
          </a:p>
          <a:p>
            <a:r>
              <a:rPr lang="en-GB" sz="2400" dirty="0"/>
              <a:t>ES.22: Don't declare a variable until you have a value to initialize it with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5CFF8-A2A0-8340-8AD7-16D5115321F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16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84793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7D73B-13EA-C031-D64A-18754A22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C++ Core Guidelines - </a:t>
            </a:r>
            <a:r>
              <a:rPr lang="en-GB" b="1" dirty="0" err="1"/>
              <a:t>Zusammenfassung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853BA-E468-5CDF-DCE8-D63818BAA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55600">
              <a:lnSpc>
                <a:spcPct val="150000"/>
              </a:lnSpc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GB" sz="2400" b="1" dirty="0" err="1">
                <a:solidFill>
                  <a:srgbClr val="841439"/>
                </a:solidFill>
              </a:rPr>
              <a:t>Richtlinien</a:t>
            </a:r>
            <a:r>
              <a:rPr lang="en-GB" sz="2400" b="1" dirty="0">
                <a:solidFill>
                  <a:srgbClr val="841439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</a:rPr>
              <a:t>für GUTEN Code.</a:t>
            </a:r>
          </a:p>
          <a:p>
            <a:pPr indent="-355600">
              <a:lnSpc>
                <a:spcPct val="150000"/>
              </a:lnSpc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GB" sz="2400" dirty="0">
                <a:solidFill>
                  <a:srgbClr val="000000"/>
                </a:solidFill>
              </a:rPr>
              <a:t>Gut </a:t>
            </a:r>
            <a:r>
              <a:rPr lang="en-GB" sz="2400" dirty="0" err="1">
                <a:solidFill>
                  <a:srgbClr val="000000"/>
                </a:solidFill>
              </a:rPr>
              <a:t>Lesbar</a:t>
            </a:r>
            <a:r>
              <a:rPr lang="en-GB" sz="2400" dirty="0">
                <a:solidFill>
                  <a:srgbClr val="000000"/>
                </a:solidFill>
              </a:rPr>
              <a:t> (readability)</a:t>
            </a:r>
          </a:p>
          <a:p>
            <a:pPr indent="-355600">
              <a:lnSpc>
                <a:spcPct val="150000"/>
              </a:lnSpc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GB" sz="2400" dirty="0">
                <a:solidFill>
                  <a:srgbClr val="000000"/>
                </a:solidFill>
              </a:rPr>
              <a:t>Gut </a:t>
            </a:r>
            <a:r>
              <a:rPr lang="en-GB" sz="2400" dirty="0" err="1">
                <a:solidFill>
                  <a:srgbClr val="000000"/>
                </a:solidFill>
              </a:rPr>
              <a:t>Wartbar</a:t>
            </a:r>
            <a:r>
              <a:rPr lang="en-GB" sz="2400" dirty="0">
                <a:solidFill>
                  <a:srgbClr val="000000"/>
                </a:solidFill>
              </a:rPr>
              <a:t> (maintainability)</a:t>
            </a:r>
          </a:p>
          <a:p>
            <a:pPr indent="-355600">
              <a:lnSpc>
                <a:spcPct val="150000"/>
              </a:lnSpc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GB" sz="2400" dirty="0" err="1">
                <a:solidFill>
                  <a:srgbClr val="000000"/>
                </a:solidFill>
              </a:rPr>
              <a:t>Vermeidung</a:t>
            </a:r>
            <a:r>
              <a:rPr lang="en-GB" sz="2400" dirty="0">
                <a:solidFill>
                  <a:srgbClr val="000000"/>
                </a:solidFill>
              </a:rPr>
              <a:t> von </a:t>
            </a:r>
            <a:r>
              <a:rPr lang="en-GB" sz="2400" dirty="0" err="1">
                <a:solidFill>
                  <a:srgbClr val="000000"/>
                </a:solidFill>
              </a:rPr>
              <a:t>Ineffizienz</a:t>
            </a:r>
            <a:endParaRPr lang="en-GB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73D44-50C6-0760-8B0B-B6310EC9377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17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53673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 err="1">
                <a:latin typeface="Bradley Hand ITC" panose="03070402050302030203" pitchFamily="66" charset="77"/>
              </a:rPr>
              <a:t>Relationen</a:t>
            </a:r>
            <a:r>
              <a:rPr lang="en-US" sz="8708" b="1" dirty="0">
                <a:latin typeface="Bradley Hand ITC" panose="03070402050302030203" pitchFamily="66" charset="77"/>
              </a:rPr>
              <a:t>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18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4884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103367" y="1418152"/>
            <a:ext cx="6052485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-DE" dirty="0"/>
              <a:t>Vererbung</a:t>
            </a:r>
          </a:p>
          <a:p>
            <a:pPr lvl="1" indent="-381000">
              <a:spcBef>
                <a:spcPts val="500"/>
              </a:spcBef>
              <a:buSzPts val="2400"/>
              <a:buChar char="●"/>
            </a:pPr>
            <a:r>
              <a:rPr lang="de-DE" dirty="0"/>
              <a:t>Basisklasse verallgemeinert Unterklasse(</a:t>
            </a:r>
            <a:r>
              <a:rPr lang="de-DE" dirty="0" err="1"/>
              <a:t>n</a:t>
            </a:r>
            <a:r>
              <a:rPr lang="de-DE" dirty="0"/>
              <a:t>)</a:t>
            </a:r>
          </a:p>
          <a:p>
            <a:pPr lvl="1" indent="-381000">
              <a:spcBef>
                <a:spcPts val="500"/>
              </a:spcBef>
              <a:buSzPts val="2400"/>
              <a:buChar char="●"/>
            </a:pPr>
            <a:r>
              <a:rPr lang="de-DE" dirty="0"/>
              <a:t>Unterklassen spezialisieren Basisklasse</a:t>
            </a:r>
          </a:p>
          <a:p>
            <a:pPr indent="-381000">
              <a:buSzPts val="2400"/>
              <a:buChar char="●"/>
            </a:pPr>
            <a:r>
              <a:rPr lang="de-DE" dirty="0"/>
              <a:t>Aggregation</a:t>
            </a:r>
          </a:p>
          <a:p>
            <a:pPr lvl="1" indent="-381000">
              <a:buSzPts val="2400"/>
              <a:buChar char="●"/>
            </a:pPr>
            <a:r>
              <a:rPr lang="de-DE" dirty="0"/>
              <a:t>Komponenten sind zusammengefasst in Aggregat</a:t>
            </a:r>
            <a:br>
              <a:rPr lang="de-DE" dirty="0"/>
            </a:br>
            <a:r>
              <a:rPr lang="de-DE" i="1" dirty="0"/>
              <a:t>z.B. Motor, Fahrwerk … Auto</a:t>
            </a:r>
          </a:p>
          <a:p>
            <a:pPr indent="-381000">
              <a:buSzPts val="2400"/>
              <a:buChar char="●"/>
            </a:pPr>
            <a:r>
              <a:rPr lang="de-DE" dirty="0"/>
              <a:t>Komposition</a:t>
            </a:r>
          </a:p>
          <a:p>
            <a:pPr lvl="1" indent="-381000">
              <a:buSzPts val="2400"/>
              <a:buChar char="●"/>
            </a:pPr>
            <a:r>
              <a:rPr lang="de-DE" dirty="0"/>
              <a:t>Ganzes besteht aus Teilen, diese existieren nicht unabhängig, </a:t>
            </a:r>
            <a:r>
              <a:rPr lang="de-DE" i="1" dirty="0"/>
              <a:t>z.B. Rechnung … Rechnungszeile</a:t>
            </a:r>
          </a:p>
          <a:p>
            <a:pPr indent="-381000">
              <a:buSzPts val="2400"/>
              <a:buChar char="●"/>
            </a:pPr>
            <a:r>
              <a:rPr lang="de-DE" dirty="0"/>
              <a:t>Assoziation</a:t>
            </a:r>
          </a:p>
          <a:p>
            <a:pPr lvl="1" indent="-381000">
              <a:buSzPts val="2400"/>
              <a:buFont typeface="Noto Sans Symbols"/>
              <a:buChar char="●"/>
            </a:pPr>
            <a:r>
              <a:rPr lang="en-GB" dirty="0" err="1"/>
              <a:t>beliebige</a:t>
            </a:r>
            <a:r>
              <a:rPr lang="en-GB" dirty="0"/>
              <a:t> </a:t>
            </a:r>
            <a:r>
              <a:rPr lang="en-GB" dirty="0" err="1"/>
              <a:t>Beziehung</a:t>
            </a:r>
            <a:r>
              <a:rPr lang="en-GB" dirty="0"/>
              <a:t> </a:t>
            </a:r>
            <a:r>
              <a:rPr lang="en-GB" dirty="0" err="1"/>
              <a:t>zwischen</a:t>
            </a:r>
            <a:r>
              <a:rPr lang="en-GB" dirty="0"/>
              <a:t> </a:t>
            </a:r>
            <a:r>
              <a:rPr lang="en-GB" dirty="0" err="1"/>
              <a:t>Objekten</a:t>
            </a:r>
            <a:r>
              <a:rPr lang="en-GB" dirty="0"/>
              <a:t> </a:t>
            </a:r>
            <a:r>
              <a:rPr lang="en-GB" dirty="0" err="1"/>
              <a:t>zweier</a:t>
            </a:r>
            <a:r>
              <a:rPr lang="en-GB" dirty="0"/>
              <a:t> Klassen</a:t>
            </a:r>
          </a:p>
          <a:p>
            <a:pPr lvl="1" indent="-381000">
              <a:buSzPts val="2400"/>
              <a:buChar char="●"/>
            </a:pPr>
            <a:endParaRPr lang="de-DE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Arten von Relationen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58A8F-41B3-604D-83BF-FD762FDA936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19</a:t>
            </a:fld>
            <a:endParaRPr lang="de"/>
          </a:p>
        </p:txBody>
      </p:sp>
      <p:pic>
        <p:nvPicPr>
          <p:cNvPr id="3074" name="Picture 2" descr="UML Association Aggregation Composition notation">
            <a:extLst>
              <a:ext uri="{FF2B5EF4-FFF2-40B4-BE49-F238E27FC236}">
                <a16:creationId xmlns:a16="http://schemas.microsoft.com/office/drawing/2014/main" id="{6D825A06-49D3-B346-B091-E541A0DE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38" y="2866247"/>
            <a:ext cx="2905648" cy="326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Übersicht</a:t>
            </a:r>
            <a:endParaRPr b="1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547491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-DE" sz="2400" dirty="0"/>
              <a:t>Wiederholung</a:t>
            </a:r>
          </a:p>
          <a:p>
            <a:pPr lvl="1" indent="-381000">
              <a:lnSpc>
                <a:spcPct val="150000"/>
              </a:lnSpc>
              <a:buSzPts val="2400"/>
              <a:buChar char="●"/>
            </a:pPr>
            <a:r>
              <a:rPr lang="de-DE" sz="2400" dirty="0"/>
              <a:t>Lambda-Ausdrücke</a:t>
            </a:r>
          </a:p>
          <a:p>
            <a:pPr indent="-381000">
              <a:lnSpc>
                <a:spcPct val="150000"/>
              </a:lnSpc>
              <a:buSzPts val="2400"/>
              <a:buChar char="●"/>
            </a:pPr>
            <a:r>
              <a:rPr lang="de-DE" sz="2400" dirty="0" err="1"/>
              <a:t>Excursus</a:t>
            </a:r>
            <a:r>
              <a:rPr lang="de-DE" sz="2400" dirty="0"/>
              <a:t> – Clean Code</a:t>
            </a:r>
          </a:p>
          <a:p>
            <a:pPr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C++ Core Guidelines</a:t>
            </a:r>
          </a:p>
          <a:p>
            <a:pPr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Relationen in UML</a:t>
            </a:r>
          </a:p>
        </p:txBody>
      </p:sp>
      <p:sp>
        <p:nvSpPr>
          <p:cNvPr id="143" name="Google Shape;143;p15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FEDC3-CBDF-A944-9174-ECAAFE5814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25081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3322359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Users can be members of Groups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Group has Discussions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en-US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Discussion consists of Posts</a:t>
            </a:r>
            <a:endParaRPr sz="2400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Beispiel: Aggregation &amp; Komposition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58A8F-41B3-604D-83BF-FD762FDA936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20</a:t>
            </a:fld>
            <a:endParaRPr lang="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61C236-3C08-B64E-A0B2-7187153BB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31" y="1604841"/>
            <a:ext cx="5175104" cy="466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282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M</a:t>
            </a:r>
            <a:r>
              <a:rPr lang="de" sz="2400" dirty="0" err="1"/>
              <a:t>ultiplizität</a:t>
            </a:r>
            <a:r>
              <a:rPr lang="de" sz="2400" dirty="0"/>
              <a:t>: </a:t>
            </a:r>
            <a:r>
              <a:rPr lang="de" sz="2400" dirty="0" err="1"/>
              <a:t>wieviele</a:t>
            </a:r>
            <a:r>
              <a:rPr lang="de" sz="2400" dirty="0"/>
              <a:t> Objekte sind an einer Assoziation beteiligt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/>
              <a:t>eine Assoziation hat eine Richtung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/>
              <a:t>eine Assoziation kann entweder unidirektional oder bidirektional sein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/>
              <a:t>Bidirektionale Assoziation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" sz="2400" dirty="0"/>
              <a:t>Ein Student kennt seine Lehrveranstaltungen</a:t>
            </a:r>
            <a:endParaRPr sz="2400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de" sz="2400" dirty="0"/>
              <a:t>Eine Lehrveranstaltung kennt die Teilnehmer </a:t>
            </a:r>
            <a:endParaRPr sz="2400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Assoziation</a:t>
            </a:r>
            <a:endParaRPr b="1" dirty="0"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5" y="5454091"/>
            <a:ext cx="7480585" cy="970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C58A8F-41B3-604D-83BF-FD762FDA936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949278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Unidirektionale 1-1-Assoziation</a:t>
            </a:r>
            <a:endParaRPr b="1" dirty="0"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/>
              <a:t>Ein Parkplatz hat eine Referenz auf sein assoziiertes Objekt (ein geparktes Auto)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/>
              <a:t>Die Assoziation kann nur von Parkplatz aus über die Methode </a:t>
            </a:r>
            <a:r>
              <a:rPr lang="de" sz="2400" dirty="0" err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setAuto</a:t>
            </a:r>
            <a:r>
              <a:rPr lang="de" sz="2400" dirty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(Auto)</a:t>
            </a:r>
            <a:r>
              <a:rPr lang="de" sz="2400" dirty="0"/>
              <a:t> bzw. </a:t>
            </a:r>
            <a:r>
              <a:rPr lang="de" sz="2400" dirty="0" err="1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removeAuto</a:t>
            </a:r>
            <a:r>
              <a:rPr lang="de" sz="2400" dirty="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de" sz="2400" dirty="0"/>
              <a:t> geändert werden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/>
              <a:t>Um überprüfen zu können, ob die </a:t>
            </a:r>
            <a:r>
              <a:rPr lang="de" sz="2400" dirty="0" err="1"/>
              <a:t>Multiplizitäten</a:t>
            </a:r>
            <a:r>
              <a:rPr lang="de" sz="2400" dirty="0"/>
              <a:t> eingehalten werden, muss ein Auto wissen, ob es assoziiert ist (d.h. geparkt)</a:t>
            </a:r>
            <a:endParaRPr sz="2400" dirty="0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50" y="4716950"/>
            <a:ext cx="6555150" cy="17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52D4B9-9040-5E4B-B107-419D1C60D2F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22</a:t>
            </a:fld>
            <a:endParaRPr lang="d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Unidirektionale 1-n-Assoziation</a:t>
            </a:r>
            <a:endParaRPr b="1" dirty="0"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457175" y="1604850"/>
            <a:ext cx="85254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Alle assoziierten Autos werden in einem Listen/Array-Container verwaltet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die </a:t>
            </a:r>
            <a:r>
              <a:rPr lang="de" sz="24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removeAuto</a:t>
            </a:r>
            <a:r>
              <a:rPr lang="de" sz="2400"/>
              <a:t> Methode muss nun einen Parameter haben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Wie bei der der unidirektionalen 1-1-Assoziation muss ein Auto über seine Assoziation Auskunft geben</a:t>
            </a:r>
            <a:endParaRPr sz="2400"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00" y="4247850"/>
            <a:ext cx="7472450" cy="18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0C5FAE-ABB8-4E40-9DD2-B922D6B28FE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23</a:t>
            </a:fld>
            <a:endParaRPr lang="d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7287-5D61-AA43-9DD1-93E014EE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Beispiel</a:t>
            </a:r>
            <a:r>
              <a:rPr lang="en-US" b="1" dirty="0"/>
              <a:t>: </a:t>
            </a:r>
            <a:r>
              <a:rPr lang="en-US" b="1" dirty="0" err="1"/>
              <a:t>Anwendungs-Architektur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17200-7FA6-F244-A28D-A389997C9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57" y="1604841"/>
            <a:ext cx="2721428" cy="3978000"/>
          </a:xfrm>
        </p:spPr>
        <p:txBody>
          <a:bodyPr/>
          <a:lstStyle/>
          <a:p>
            <a:pPr marL="260350" indent="-260350"/>
            <a:r>
              <a:rPr lang="en-US" u="sng" dirty="0"/>
              <a:t>App</a:t>
            </a:r>
            <a:br>
              <a:rPr lang="en-US" dirty="0"/>
            </a:br>
            <a:r>
              <a:rPr lang="en-US" dirty="0"/>
              <a:t>= </a:t>
            </a:r>
            <a:r>
              <a:rPr lang="en-US" dirty="0" err="1"/>
              <a:t>Einstiegspunkt</a:t>
            </a:r>
            <a:endParaRPr lang="en-US" dirty="0"/>
          </a:p>
          <a:p>
            <a:pPr marL="260350" indent="-260350"/>
            <a:r>
              <a:rPr lang="en-US" u="sng" dirty="0"/>
              <a:t>Domain</a:t>
            </a:r>
          </a:p>
          <a:p>
            <a:pPr marL="260350" indent="-260350"/>
            <a:r>
              <a:rPr lang="en-US" dirty="0"/>
              <a:t>	</a:t>
            </a:r>
            <a:r>
              <a:rPr lang="en-US" dirty="0" err="1"/>
              <a:t>Daten</a:t>
            </a:r>
            <a:endParaRPr lang="en-US" dirty="0"/>
          </a:p>
          <a:p>
            <a:pPr marL="260350" indent="-260350"/>
            <a:r>
              <a:rPr lang="en-US" u="sng" dirty="0"/>
              <a:t>UI</a:t>
            </a:r>
          </a:p>
          <a:p>
            <a:pPr marL="260350" indent="-260350"/>
            <a:r>
              <a:rPr lang="en-US" dirty="0"/>
              <a:t>	</a:t>
            </a:r>
            <a:r>
              <a:rPr lang="en-US" dirty="0" err="1"/>
              <a:t>Benutzeroberfläche</a:t>
            </a:r>
            <a:endParaRPr lang="en-US" dirty="0"/>
          </a:p>
          <a:p>
            <a:pPr marL="260350" indent="-260350"/>
            <a:r>
              <a:rPr lang="en-US" u="sng" dirty="0"/>
              <a:t>Controller</a:t>
            </a:r>
          </a:p>
          <a:p>
            <a:pPr marL="260350" indent="-260350"/>
            <a:r>
              <a:rPr lang="en-US" dirty="0"/>
              <a:t>	Business-</a:t>
            </a:r>
            <a:r>
              <a:rPr lang="en-US" dirty="0" err="1"/>
              <a:t>Logik</a:t>
            </a:r>
            <a:endParaRPr lang="en-US" dirty="0"/>
          </a:p>
          <a:p>
            <a:pPr marL="260350" indent="-260350"/>
            <a:r>
              <a:rPr lang="en-US" u="sng" dirty="0"/>
              <a:t>Repository</a:t>
            </a:r>
          </a:p>
          <a:p>
            <a:pPr marL="260350" indent="-260350"/>
            <a:r>
              <a:rPr lang="en-US" dirty="0"/>
              <a:t>	Speicher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56C9-7368-F94B-954F-197298E1DAE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24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92F6B-C223-D640-D3DA-2A36EDD15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315338"/>
            <a:ext cx="5119917" cy="50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0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 err="1">
                <a:latin typeface="Bradley Hand ITC" panose="03070402050302030203" pitchFamily="66" charset="77"/>
              </a:rPr>
              <a:t>Fragen</a:t>
            </a:r>
            <a:r>
              <a:rPr lang="en-US" sz="8708" b="1" dirty="0">
                <a:latin typeface="Bradley Hand ITC" panose="03070402050302030203" pitchFamily="66" charset="77"/>
              </a:rPr>
              <a:t> und </a:t>
            </a:r>
            <a:r>
              <a:rPr lang="en-US" sz="8708" b="1" dirty="0" err="1">
                <a:latin typeface="Bradley Hand ITC" panose="03070402050302030203" pitchFamily="66" charset="77"/>
              </a:rPr>
              <a:t>Antworten</a:t>
            </a:r>
            <a:endParaRPr lang="en-US" sz="8708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25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27450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Lambda Ausdrücke II</a:t>
            </a:r>
            <a:endParaRPr b="1" dirty="0"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1"/>
          </p:nvPr>
        </p:nvSpPr>
        <p:spPr>
          <a:xfrm>
            <a:off x="457172" y="1440000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 err="1"/>
              <a:t>sehr</a:t>
            </a:r>
            <a:r>
              <a:rPr lang="en-GB" sz="2400" dirty="0"/>
              <a:t> </a:t>
            </a:r>
            <a:r>
              <a:rPr lang="en-GB" sz="2400" dirty="0" err="1"/>
              <a:t>nützlich</a:t>
            </a:r>
            <a:r>
              <a:rPr lang="en-GB" sz="2400" dirty="0"/>
              <a:t> für </a:t>
            </a:r>
            <a:r>
              <a:rPr lang="en-GB" sz="2400" dirty="0" err="1"/>
              <a:t>viele</a:t>
            </a:r>
            <a:r>
              <a:rPr lang="en-GB" sz="2400" dirty="0"/>
              <a:t> STL-</a:t>
            </a:r>
            <a:r>
              <a:rPr lang="en-GB" sz="2400" dirty="0" err="1"/>
              <a:t>Algorithmen</a:t>
            </a:r>
            <a:br>
              <a:rPr lang="en-GB" sz="2400" dirty="0"/>
            </a:br>
            <a:r>
              <a:rPr lang="en-GB" sz="2400" dirty="0"/>
              <a:t>(</a:t>
            </a:r>
            <a:r>
              <a:rPr lang="en-GB" sz="2400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find_if</a:t>
            </a:r>
            <a:r>
              <a:rPr lang="en-GB" sz="2400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400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count_if</a:t>
            </a:r>
            <a:r>
              <a:rPr lang="en-GB" sz="2400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400" dirty="0" err="1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copy_if</a:t>
            </a:r>
            <a:r>
              <a:rPr lang="en-GB" sz="2400" dirty="0">
                <a:solidFill>
                  <a:srgbClr val="841439"/>
                </a:solidFill>
                <a:latin typeface="Courier New"/>
                <a:ea typeface="Courier New"/>
                <a:cs typeface="Courier New"/>
                <a:sym typeface="Courier New"/>
              </a:rPr>
              <a:t>, transform, sort</a:t>
            </a:r>
            <a:r>
              <a:rPr lang="en-GB" sz="2400" dirty="0"/>
              <a:t>)</a:t>
            </a: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2400" dirty="0">
                <a:sym typeface="Wingdings" pitchFamily="2" charset="2"/>
              </a:rPr>
              <a:t> </a:t>
            </a:r>
            <a:r>
              <a:rPr lang="en-GB" sz="2400" dirty="0" err="1">
                <a:sym typeface="Wingdings" pitchFamily="2" charset="2"/>
              </a:rPr>
              <a:t>Diese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benötigen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Prädikate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als</a:t>
            </a:r>
            <a:r>
              <a:rPr lang="en-GB" sz="2400" dirty="0">
                <a:sym typeface="Wingdings" pitchFamily="2" charset="2"/>
              </a:rPr>
              <a:t> Parameter</a:t>
            </a:r>
          </a:p>
          <a:p>
            <a:pPr lvl="0" indent="0" algn="l" rtl="0">
              <a:spcBef>
                <a:spcPts val="500"/>
              </a:spcBef>
              <a:spcAft>
                <a:spcPts val="0"/>
              </a:spcAft>
            </a:pPr>
            <a:r>
              <a:rPr lang="en-GB" sz="2400" dirty="0" err="1">
                <a:sym typeface="Wingdings" pitchFamily="2" charset="2"/>
              </a:rPr>
              <a:t>Prädikate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sind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Funktionen</a:t>
            </a:r>
            <a:r>
              <a:rPr lang="en-GB" sz="2400" dirty="0">
                <a:sym typeface="Wingdings" pitchFamily="2" charset="2"/>
              </a:rPr>
              <a:t> die </a:t>
            </a:r>
            <a:r>
              <a:rPr lang="en-GB" sz="2400" dirty="0" err="1">
                <a:sym typeface="Wingdings" pitchFamily="2" charset="2"/>
              </a:rPr>
              <a:t>wahr</a:t>
            </a:r>
            <a:r>
              <a:rPr lang="en-GB" sz="2400" dirty="0">
                <a:sym typeface="Wingdings" pitchFamily="2" charset="2"/>
              </a:rPr>
              <a:t>/</a:t>
            </a:r>
            <a:r>
              <a:rPr lang="en-GB" sz="2400" dirty="0" err="1">
                <a:sym typeface="Wingdings" pitchFamily="2" charset="2"/>
              </a:rPr>
              <a:t>falsch</a:t>
            </a:r>
            <a:r>
              <a:rPr lang="en-GB" sz="2400" dirty="0">
                <a:sym typeface="Wingdings" pitchFamily="2" charset="2"/>
              </a:rPr>
              <a:t> </a:t>
            </a:r>
            <a:r>
              <a:rPr lang="en-GB" sz="2400" dirty="0" err="1">
                <a:sym typeface="Wingdings" pitchFamily="2" charset="2"/>
              </a:rPr>
              <a:t>zurückgeben</a:t>
            </a:r>
            <a:r>
              <a:rPr lang="en-GB" sz="2400" dirty="0">
                <a:sym typeface="Wingdings" pitchFamily="2" charset="2"/>
              </a:rPr>
              <a:t>.</a:t>
            </a:r>
            <a:endParaRPr lang="en-GB" sz="2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 sz="2400" b="1" dirty="0">
                <a:solidFill>
                  <a:srgbClr val="841439"/>
                </a:solidFill>
              </a:rPr>
              <a:t>Beispiel</a:t>
            </a:r>
            <a:endParaRPr sz="2400" b="1" dirty="0">
              <a:solidFill>
                <a:srgbClr val="841439"/>
              </a:solidFill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4E1D80-2F96-1C44-B478-7BB4D30B76C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3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F7187-1F41-96C8-DDE3-5F4EAD10F581}"/>
              </a:ext>
            </a:extLst>
          </p:cNvPr>
          <p:cNvSpPr txBox="1"/>
          <p:nvPr/>
        </p:nvSpPr>
        <p:spPr>
          <a:xfrm>
            <a:off x="524934" y="4441758"/>
            <a:ext cx="79671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integers 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8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r>
              <a:rPr lang="en-GB" sz="18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oddNumbers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{};</a:t>
            </a:r>
            <a:b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8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&gt;::</a:t>
            </a:r>
            <a:r>
              <a:rPr lang="en-GB" sz="1800" b="1" dirty="0">
                <a:solidFill>
                  <a:srgbClr val="371F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iterator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oddNumber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b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8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find_if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GB" sz="18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integers</a:t>
            </a:r>
            <a:r>
              <a:rPr lang="en-GB" sz="18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b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GB" sz="1800" b="1" dirty="0">
                <a:solidFill>
                  <a:srgbClr val="08080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[](</a:t>
            </a:r>
            <a:r>
              <a:rPr lang="en-GB" sz="1800" b="1" dirty="0">
                <a:solidFill>
                  <a:srgbClr val="0033B3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sz="1800" b="1" dirty="0">
                <a:solidFill>
                  <a:srgbClr val="08080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x) { </a:t>
            </a:r>
            <a:r>
              <a:rPr lang="en-GB" sz="1800" b="1" dirty="0">
                <a:solidFill>
                  <a:srgbClr val="0033B3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GB" sz="1800" b="1" dirty="0">
                <a:solidFill>
                  <a:srgbClr val="08080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 </a:t>
            </a:r>
            <a:r>
              <a:rPr lang="en-GB" sz="1800" b="1" dirty="0">
                <a:solidFill>
                  <a:srgbClr val="1750EB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GB" sz="1800" b="1" dirty="0">
                <a:solidFill>
                  <a:srgbClr val="08080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GB" sz="1800" b="1" dirty="0">
                <a:solidFill>
                  <a:srgbClr val="1750EB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800" b="1" dirty="0">
                <a:solidFill>
                  <a:srgbClr val="080808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 *</a:t>
            </a:r>
            <a:r>
              <a:rPr lang="en-GB" sz="1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oddNumber</a:t>
            </a:r>
            <a:r>
              <a:rPr lang="en-GB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GB" sz="18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GB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Lambda Ausdrücke III</a:t>
            </a:r>
            <a:endParaRPr b="1" dirty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de" sz="2400" b="1" dirty="0" err="1">
                <a:solidFill>
                  <a:srgbClr val="841439"/>
                </a:solidFill>
              </a:rPr>
              <a:t>capture</a:t>
            </a:r>
            <a:r>
              <a:rPr lang="de" sz="2400" b="1" dirty="0">
                <a:solidFill>
                  <a:srgbClr val="841439"/>
                </a:solidFill>
              </a:rPr>
              <a:t> </a:t>
            </a:r>
            <a:r>
              <a:rPr lang="de" sz="2400" b="1" dirty="0" err="1">
                <a:solidFill>
                  <a:srgbClr val="841439"/>
                </a:solidFill>
              </a:rPr>
              <a:t>list</a:t>
            </a:r>
            <a:r>
              <a:rPr lang="de" sz="2400" b="1" dirty="0">
                <a:solidFill>
                  <a:srgbClr val="841439"/>
                </a:solidFill>
              </a:rPr>
              <a:t> </a:t>
            </a:r>
            <a:r>
              <a:rPr lang="de" sz="2400" dirty="0">
                <a:highlight>
                  <a:srgbClr val="FFFFFF"/>
                </a:highlight>
              </a:rPr>
              <a:t>spezifiziert, welche Symbole aus dem Kontext erfasst und für den Funktionskörper sichtbar gemacht werden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" sz="2400" dirty="0" err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a,&amp;b</a:t>
            </a: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de" sz="2400" dirty="0">
                <a:highlight>
                  <a:srgbClr val="FFFFFF"/>
                </a:highlight>
              </a:rPr>
              <a:t>, </a:t>
            </a:r>
            <a:r>
              <a:rPr lang="de" sz="2400" i="1" dirty="0">
                <a:highlight>
                  <a:srgbClr val="FFFFFF"/>
                </a:highlight>
              </a:rPr>
              <a:t>a</a:t>
            </a:r>
            <a:r>
              <a:rPr lang="de" sz="2400" dirty="0">
                <a:highlight>
                  <a:srgbClr val="FFFFFF"/>
                </a:highlight>
              </a:rPr>
              <a:t> wird kopiert und </a:t>
            </a:r>
            <a:r>
              <a:rPr lang="de" sz="2400" i="1" dirty="0">
                <a:highlight>
                  <a:srgbClr val="FFFFFF"/>
                </a:highlight>
              </a:rPr>
              <a:t>b</a:t>
            </a:r>
            <a:r>
              <a:rPr lang="de" sz="2400" dirty="0">
                <a:highlight>
                  <a:srgbClr val="FFFFFF"/>
                </a:highlight>
              </a:rPr>
              <a:t> als Referenz erfasst.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" sz="2400" dirty="0" err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de" sz="2400" dirty="0">
                <a:highlight>
                  <a:srgbClr val="FFFFFF"/>
                </a:highlight>
              </a:rPr>
              <a:t> erfasst den </a:t>
            </a:r>
            <a:r>
              <a:rPr lang="de" sz="2400" b="1" dirty="0" err="1">
                <a:highlight>
                  <a:srgbClr val="FFFFFF"/>
                </a:highlight>
              </a:rPr>
              <a:t>this</a:t>
            </a:r>
            <a:r>
              <a:rPr lang="de" sz="2400" dirty="0">
                <a:highlight>
                  <a:srgbClr val="FFFFFF"/>
                </a:highlight>
              </a:rPr>
              <a:t>-Zeiger als Kopie.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[&amp;]</a:t>
            </a:r>
            <a:r>
              <a:rPr lang="de" sz="2400" dirty="0">
                <a:highlight>
                  <a:srgbClr val="FFFFFF"/>
                </a:highlight>
              </a:rPr>
              <a:t> erfasst alle im Funktionskörper verwendeten Symbole als Referenzen.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[=]</a:t>
            </a:r>
            <a:r>
              <a:rPr lang="de" sz="2400" dirty="0">
                <a:highlight>
                  <a:srgbClr val="FFFFFF"/>
                </a:highlight>
              </a:rPr>
              <a:t> erfasst alle im Funktionskörper verwendeten Symbole als Kopien.</a:t>
            </a:r>
            <a:endParaRPr sz="2400" dirty="0">
              <a:highlight>
                <a:srgbClr val="FFFFFF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</a:t>
            </a:r>
            <a:r>
              <a:rPr lang="de" sz="2400" dirty="0">
                <a:highlight>
                  <a:srgbClr val="FFFFFF"/>
                </a:highlight>
              </a:rPr>
              <a:t> es wird nichts erfasst.</a:t>
            </a:r>
            <a:endParaRPr sz="24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 b="1" dirty="0">
              <a:solidFill>
                <a:srgbClr val="841439"/>
              </a:solidFill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8BBE58-6C19-C74C-AEC4-F0F9C16CAA08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4</a:t>
            </a:fld>
            <a:endParaRPr lang="d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lvl="0"/>
            <a:r>
              <a:rPr lang="de" b="1" dirty="0"/>
              <a:t>Lambda </a:t>
            </a:r>
            <a:r>
              <a:rPr lang="de" b="1" dirty="0" err="1"/>
              <a:t>expressions</a:t>
            </a:r>
            <a:r>
              <a:rPr lang="de" b="1" dirty="0"/>
              <a:t>  – Beispiel 5</a:t>
            </a:r>
            <a:endParaRPr b="1" dirty="0"/>
          </a:p>
        </p:txBody>
      </p:sp>
      <p:sp>
        <p:nvSpPr>
          <p:cNvPr id="413" name="Google Shape;413;p47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include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600" b="1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iostream</a:t>
            </a: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b="1" dirty="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include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600" b="1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b="1" dirty="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include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600" b="1" dirty="0" err="1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algorithm</a:t>
            </a: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 b="1" dirty="0" err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" sz="1600" b="1" dirty="0" err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de" sz="1600" b="1" dirty="0" err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&gt; v1 = {</a:t>
            </a:r>
            <a:r>
              <a:rPr lang="de" sz="1600" b="1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600" b="1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600" b="1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de" sz="1600" b="1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00" b="1" dirty="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 = </a:t>
            </a:r>
            <a:r>
              <a:rPr lang="de" sz="1600" b="1" dirty="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de" sz="1600" b="1" dirty="0" err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for_each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(v1.begin(), v1.end(), </a:t>
            </a:r>
            <a:r>
              <a:rPr lang="de" sz="16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[&amp;s] (</a:t>
            </a:r>
            <a:r>
              <a:rPr lang="de" sz="1600" b="1" dirty="0" err="1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de" sz="1600" b="1" dirty="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x) {s += x;}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de" sz="1600" b="1" dirty="0" err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cout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&lt;&lt; s &lt;&lt; </a:t>
            </a:r>
            <a:r>
              <a:rPr lang="de" sz="1600" b="1" dirty="0" err="1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endl</a:t>
            </a: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 b="1" dirty="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b="1" dirty="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292F9-516A-7144-B821-61BA310374A7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5</a:t>
            </a:fld>
            <a:endParaRPr lang="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lvl="0"/>
            <a:r>
              <a:rPr lang="de" b="1" dirty="0"/>
              <a:t>Lambda </a:t>
            </a:r>
            <a:r>
              <a:rPr lang="de" b="1" dirty="0" err="1"/>
              <a:t>expressions</a:t>
            </a:r>
            <a:r>
              <a:rPr lang="de" b="1" dirty="0"/>
              <a:t>  – Beispiel 6</a:t>
            </a:r>
            <a:endParaRPr b="1" dirty="0"/>
          </a:p>
        </p:txBody>
      </p:sp>
      <p:sp>
        <p:nvSpPr>
          <p:cNvPr id="413" name="Google Shape;413;p47"/>
          <p:cNvSpPr txBox="1">
            <a:spLocks noGrp="1"/>
          </p:cNvSpPr>
          <p:nvPr>
            <p:ph type="body" idx="1"/>
          </p:nvPr>
        </p:nvSpPr>
        <p:spPr>
          <a:xfrm>
            <a:off x="457172" y="1271239"/>
            <a:ext cx="8228700" cy="4124913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r>
              <a:rPr lang="en-GB" sz="1600" b="1" dirty="0">
                <a:solidFill>
                  <a:srgbClr val="9E88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#include </a:t>
            </a:r>
            <a: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&lt;iostream&gt;</a:t>
            </a:r>
            <a:b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9E88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&lt;vector&gt;</a:t>
            </a:r>
            <a:b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9E88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#include </a:t>
            </a:r>
            <a: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&lt;algorithm&gt;</a:t>
            </a:r>
            <a:b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using namespace 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GB" sz="1600" b="1" dirty="0">
                <a:solidFill>
                  <a:srgbClr val="0062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list) {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GB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600" b="1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liste</a:t>
            </a:r>
            <a: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list) {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GB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</a:t>
            </a:r>
            <a:r>
              <a:rPr lang="en-GB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GB" sz="16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'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GB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GB" sz="16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sz="1600" b="1" dirty="0">
                <a:solidFill>
                  <a:srgbClr val="0062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>
                <a:solidFill>
                  <a:srgbClr val="0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6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GB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{</a:t>
            </a:r>
            <a:r>
              <a:rPr lang="en-GB" sz="16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sort(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GB" sz="16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.begin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GB" sz="16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.end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600" b="1" dirty="0">
                <a:solidFill>
                  <a:srgbClr val="080808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[](</a:t>
            </a:r>
            <a:r>
              <a:rPr lang="en-GB" sz="1600" b="1" dirty="0">
                <a:solidFill>
                  <a:srgbClr val="0033B3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sz="1600" b="1" dirty="0">
                <a:solidFill>
                  <a:srgbClr val="080808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x1, </a:t>
            </a:r>
            <a:r>
              <a:rPr lang="en-GB" sz="1600" b="1" dirty="0">
                <a:solidFill>
                  <a:srgbClr val="0033B3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GB" sz="1600" b="1" dirty="0">
                <a:solidFill>
                  <a:srgbClr val="080808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x2) { </a:t>
            </a:r>
            <a:r>
              <a:rPr lang="en-GB" sz="1600" b="1" dirty="0">
                <a:solidFill>
                  <a:srgbClr val="0033B3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GB" sz="1600" b="1" dirty="0">
                <a:solidFill>
                  <a:srgbClr val="080808"/>
                </a:solidFill>
                <a:effectLst/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x2 &lt; x1; }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GB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nums</a:t>
            </a: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sz="16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sz="1600" b="1" dirty="0">
              <a:solidFill>
                <a:srgbClr val="080808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2023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B292F9-516A-7144-B821-61BA310374A7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6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62044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D303C-7237-EC4A-97A9-8A2866C5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11" y="1451039"/>
            <a:ext cx="6644331" cy="4967953"/>
          </a:xfrm>
          <a:prstGeom prst="rect">
            <a:avLst/>
          </a:prstGeom>
        </p:spPr>
      </p:pic>
      <p:pic>
        <p:nvPicPr>
          <p:cNvPr id="4" name="Picture 2" descr="excursus - Liberal Dictionary">
            <a:extLst>
              <a:ext uri="{FF2B5EF4-FFF2-40B4-BE49-F238E27FC236}">
                <a16:creationId xmlns:a16="http://schemas.microsoft.com/office/drawing/2014/main" id="{4B58584C-3EC1-B44D-A6AD-509BBFDD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8" y="3429001"/>
            <a:ext cx="2666076" cy="29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0C1D88-27E7-C848-B6D3-2F1E67152AAC}"/>
              </a:ext>
            </a:extLst>
          </p:cNvPr>
          <p:cNvGrpSpPr/>
          <p:nvPr/>
        </p:nvGrpSpPr>
        <p:grpSpPr>
          <a:xfrm>
            <a:off x="5621014" y="3322086"/>
            <a:ext cx="2513520" cy="33480"/>
            <a:chOff x="5621014" y="3322086"/>
            <a:chExt cx="2513520" cy="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F46C1F-96A3-EE44-B899-F3E28EC53DF3}"/>
                    </a:ext>
                  </a:extLst>
                </p14:cNvPr>
                <p14:cNvContentPartPr/>
                <p14:nvPr/>
              </p14:nvContentPartPr>
              <p14:xfrm>
                <a:off x="5621014" y="3328206"/>
                <a:ext cx="1001160" cy="2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F46C1F-96A3-EE44-B899-F3E28EC53D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03014" y="3310206"/>
                  <a:ext cx="1036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DEEC8E-1772-AE48-9ED3-37B343059BDD}"/>
                    </a:ext>
                  </a:extLst>
                </p14:cNvPr>
                <p14:cNvContentPartPr/>
                <p14:nvPr/>
              </p14:nvContentPartPr>
              <p14:xfrm>
                <a:off x="7173334" y="3322086"/>
                <a:ext cx="961200" cy="21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DEEC8E-1772-AE48-9ED3-37B343059B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55694" y="3304446"/>
                  <a:ext cx="996840" cy="5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58B640-E866-9342-99E2-016E77E54483}"/>
                  </a:ext>
                </a:extLst>
              </p14:cNvPr>
              <p14:cNvContentPartPr/>
              <p14:nvPr/>
            </p14:nvContentPartPr>
            <p14:xfrm>
              <a:off x="5555134" y="4444566"/>
              <a:ext cx="1874880" cy="30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58B640-E866-9342-99E2-016E77E544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37134" y="4426926"/>
                <a:ext cx="1910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9F59AE-A7C6-E547-8271-F87EA7E59F9F}"/>
                  </a:ext>
                </a:extLst>
              </p14:cNvPr>
              <p14:cNvContentPartPr/>
              <p14:nvPr/>
            </p14:nvContentPartPr>
            <p14:xfrm>
              <a:off x="5492134" y="5612766"/>
              <a:ext cx="3265920" cy="39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9F59AE-A7C6-E547-8271-F87EA7E59F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38134" y="5505126"/>
                <a:ext cx="3373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C6132FF-FFCE-5445-A21D-CB22CD0262D6}"/>
                  </a:ext>
                </a:extLst>
              </p14:cNvPr>
              <p14:cNvContentPartPr/>
              <p14:nvPr/>
            </p14:nvContentPartPr>
            <p14:xfrm>
              <a:off x="5450014" y="5840646"/>
              <a:ext cx="3330360" cy="30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C6132FF-FFCE-5445-A21D-CB22CD0262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6014" y="5732646"/>
                <a:ext cx="3438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2EBF7A-F564-B042-BFC9-0581C9E2252D}"/>
                  </a:ext>
                </a:extLst>
              </p14:cNvPr>
              <p14:cNvContentPartPr/>
              <p14:nvPr/>
            </p14:nvContentPartPr>
            <p14:xfrm>
              <a:off x="3102094" y="6017766"/>
              <a:ext cx="528480" cy="7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2EBF7A-F564-B042-BFC9-0581C9E225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48094" y="5909766"/>
                <a:ext cx="6361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F3B403-400E-B845-892E-A630C3498F29}"/>
                  </a:ext>
                </a:extLst>
              </p14:cNvPr>
              <p14:cNvContentPartPr/>
              <p14:nvPr/>
            </p14:nvContentPartPr>
            <p14:xfrm>
              <a:off x="3104254" y="6233406"/>
              <a:ext cx="515880" cy="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F3B403-400E-B845-892E-A630C3498F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50614" y="6125406"/>
                <a:ext cx="62352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175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EE60-111E-FD44-B801-9C934B6A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A6B47-8DCB-A540-879C-67AB3C487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EC8B0-C02D-134B-9AC1-9A4998B1B25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8</a:t>
            </a:fld>
            <a:endParaRPr lang="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56C98-9A17-DF4A-9C1F-6983B3CA0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901"/>
            <a:ext cx="9144000" cy="3190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5785B-CC73-2045-8EB1-C3D47593D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3861"/>
            <a:ext cx="9144000" cy="1039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40AD0-FDF1-6C4B-B766-35102DCFCE98}"/>
                  </a:ext>
                </a:extLst>
              </p14:cNvPr>
              <p14:cNvContentPartPr/>
              <p14:nvPr/>
            </p14:nvContentPartPr>
            <p14:xfrm>
              <a:off x="3006694" y="1425966"/>
              <a:ext cx="966600" cy="3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40AD0-FDF1-6C4B-B766-35102DCFCE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8694" y="1408326"/>
                <a:ext cx="10022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E9C630-8663-EB4E-923C-17A9DFC05DA0}"/>
                  </a:ext>
                </a:extLst>
              </p14:cNvPr>
              <p14:cNvContentPartPr/>
              <p14:nvPr/>
            </p14:nvContentPartPr>
            <p14:xfrm>
              <a:off x="2766574" y="3587766"/>
              <a:ext cx="1036800" cy="14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E9C630-8663-EB4E-923C-17A9DFC05D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574" y="3570126"/>
                <a:ext cx="1072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E0CCDB-624E-E747-B90E-FFE96627731D}"/>
                  </a:ext>
                </a:extLst>
              </p14:cNvPr>
              <p14:cNvContentPartPr/>
              <p14:nvPr/>
            </p14:nvContentPartPr>
            <p14:xfrm>
              <a:off x="761014" y="2902326"/>
              <a:ext cx="6532200" cy="59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E0CCDB-624E-E747-B90E-FFE9662773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2014" y="2893686"/>
                <a:ext cx="6549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E1A2D57-BFC2-FE4E-9F8F-BC604861ED58}"/>
                  </a:ext>
                </a:extLst>
              </p14:cNvPr>
              <p14:cNvContentPartPr/>
              <p14:nvPr/>
            </p14:nvContentPartPr>
            <p14:xfrm>
              <a:off x="7906654" y="2615766"/>
              <a:ext cx="736920" cy="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E1A2D57-BFC2-FE4E-9F8F-BC604861ED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97654" y="2606766"/>
                <a:ext cx="7545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C3342F9-DB07-8C41-8AE3-9F4BCDF7F0A3}"/>
                  </a:ext>
                </a:extLst>
              </p14:cNvPr>
              <p14:cNvContentPartPr/>
              <p14:nvPr/>
            </p14:nvContentPartPr>
            <p14:xfrm>
              <a:off x="1657414" y="4539966"/>
              <a:ext cx="3185280" cy="63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C3342F9-DB07-8C41-8AE3-9F4BCDF7F0A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8774" y="4530966"/>
                <a:ext cx="32029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344372-1F21-484B-9C52-BA1C2BFB19EC}"/>
                  </a:ext>
                </a:extLst>
              </p14:cNvPr>
              <p14:cNvContentPartPr/>
              <p14:nvPr/>
            </p14:nvContentPartPr>
            <p14:xfrm>
              <a:off x="1202734" y="4861806"/>
              <a:ext cx="3418560" cy="33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344372-1F21-484B-9C52-BA1C2BFB19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93734" y="4853166"/>
                <a:ext cx="343620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8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C888-FD1D-8E4A-8ABF-37C2B32D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42C28-5C4B-BE45-BC93-DA54EF236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2B872-2E0F-A546-BD5B-47BAD28FAE4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9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547B2-E6D8-0244-884C-96F184E1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303"/>
            <a:ext cx="9144000" cy="33913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BD12D4-C352-2E40-A93E-499692819487}"/>
                  </a:ext>
                </a:extLst>
              </p14:cNvPr>
              <p14:cNvContentPartPr/>
              <p14:nvPr/>
            </p14:nvContentPartPr>
            <p14:xfrm>
              <a:off x="3224134" y="2020326"/>
              <a:ext cx="1279440" cy="12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BD12D4-C352-2E40-A93E-4996928194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6494" y="2002686"/>
                <a:ext cx="1315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671DA5-4164-1344-90CB-C128C0489227}"/>
                  </a:ext>
                </a:extLst>
              </p14:cNvPr>
              <p14:cNvContentPartPr/>
              <p14:nvPr/>
            </p14:nvContentPartPr>
            <p14:xfrm>
              <a:off x="8477614" y="2022846"/>
              <a:ext cx="622440" cy="6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671DA5-4164-1344-90CB-C128C04892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68974" y="2013846"/>
                <a:ext cx="6400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02FE9C-91E9-B54D-B589-85B15AC0A95F}"/>
                  </a:ext>
                </a:extLst>
              </p14:cNvPr>
              <p14:cNvContentPartPr/>
              <p14:nvPr/>
            </p14:nvContentPartPr>
            <p14:xfrm>
              <a:off x="95374" y="2325606"/>
              <a:ext cx="491040" cy="13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02FE9C-91E9-B54D-B589-85B15AC0A9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74" y="2316606"/>
                <a:ext cx="5086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B181B9-0D72-364A-A247-194D387043E9}"/>
                  </a:ext>
                </a:extLst>
              </p14:cNvPr>
              <p14:cNvContentPartPr/>
              <p14:nvPr/>
            </p14:nvContentPartPr>
            <p14:xfrm>
              <a:off x="982456" y="2326686"/>
              <a:ext cx="2563920" cy="25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B181B9-0D72-364A-A247-194D387043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3816" y="2318046"/>
                <a:ext cx="2581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45D9A-7AD9-EA4E-BB70-62CF74D62B2D}"/>
                  </a:ext>
                </a:extLst>
              </p14:cNvPr>
              <p14:cNvContentPartPr/>
              <p14:nvPr/>
            </p14:nvContentPartPr>
            <p14:xfrm>
              <a:off x="3194656" y="2643126"/>
              <a:ext cx="1380600" cy="30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45D9A-7AD9-EA4E-BB70-62CF74D62B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86016" y="2634126"/>
                <a:ext cx="13982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1A65A9-8E98-7A42-BE6D-E90C0B8BEAA9}"/>
                  </a:ext>
                </a:extLst>
              </p14:cNvPr>
              <p14:cNvContentPartPr/>
              <p14:nvPr/>
            </p14:nvContentPartPr>
            <p14:xfrm>
              <a:off x="6128296" y="2627646"/>
              <a:ext cx="1447560" cy="32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1A65A9-8E98-7A42-BE6D-E90C0B8BEA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19656" y="2618646"/>
                <a:ext cx="1465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31E36E8-BEC0-6C43-9E49-BDEE3CCDE818}"/>
                  </a:ext>
                </a:extLst>
              </p14:cNvPr>
              <p14:cNvContentPartPr/>
              <p14:nvPr/>
            </p14:nvContentPartPr>
            <p14:xfrm>
              <a:off x="122734" y="2931126"/>
              <a:ext cx="2054160" cy="4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31E36E8-BEC0-6C43-9E49-BDEE3CCDE8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734" y="2922126"/>
                <a:ext cx="2071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EDCAB9-C212-CC44-B294-15BFDBE4EC41}"/>
                  </a:ext>
                </a:extLst>
              </p14:cNvPr>
              <p14:cNvContentPartPr/>
              <p14:nvPr/>
            </p14:nvContentPartPr>
            <p14:xfrm>
              <a:off x="6204976" y="4482726"/>
              <a:ext cx="2336400" cy="6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EDCAB9-C212-CC44-B294-15BFDBE4EC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95976" y="4474086"/>
                <a:ext cx="235404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497500"/>
      </p:ext>
    </p:extLst>
  </p:cSld>
  <p:clrMapOvr>
    <a:masterClrMapping/>
  </p:clrMapOvr>
</p:sld>
</file>

<file path=ppt/theme/theme1.xml><?xml version="1.0" encoding="utf-8"?>
<a:theme xmlns:a="http://schemas.openxmlformats.org/drawingml/2006/main" name="msg systems">
  <a:themeElements>
    <a:clrScheme name="msg neu">
      <a:dk1>
        <a:srgbClr val="000000"/>
      </a:dk1>
      <a:lt1>
        <a:srgbClr val="FFFFFF"/>
      </a:lt1>
      <a:dk2>
        <a:srgbClr val="3F3F3F"/>
      </a:dk2>
      <a:lt2>
        <a:srgbClr val="CBCBCB"/>
      </a:lt2>
      <a:accent1>
        <a:srgbClr val="60A3BC"/>
      </a:accent1>
      <a:accent2>
        <a:srgbClr val="841439"/>
      </a:accent2>
      <a:accent3>
        <a:srgbClr val="1E4A35"/>
      </a:accent3>
      <a:accent4>
        <a:srgbClr val="D08B01"/>
      </a:accent4>
      <a:accent5>
        <a:srgbClr val="8EA499"/>
      </a:accent5>
      <a:accent6>
        <a:srgbClr val="E8B380"/>
      </a:accent6>
      <a:hlink>
        <a:srgbClr val="60A3BC"/>
      </a:hlink>
      <a:folHlink>
        <a:srgbClr val="60A3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85187AD7AFBB48A224A8B07ACE053D" ma:contentTypeVersion="4" ma:contentTypeDescription="Create a new document." ma:contentTypeScope="" ma:versionID="489ce29bc6687b798383bf5c331f5a75">
  <xsd:schema xmlns:xsd="http://www.w3.org/2001/XMLSchema" xmlns:xs="http://www.w3.org/2001/XMLSchema" xmlns:p="http://schemas.microsoft.com/office/2006/metadata/properties" xmlns:ns2="1c37fe22-94c4-4d54-97aa-198d17529ade" targetNamespace="http://schemas.microsoft.com/office/2006/metadata/properties" ma:root="true" ma:fieldsID="275f90235da396e0a197273e0ac63777" ns2:_="">
    <xsd:import namespace="1c37fe22-94c4-4d54-97aa-198d17529a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7fe22-94c4-4d54-97aa-198d17529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B35356-79A1-4439-8864-3A80672B6E90}"/>
</file>

<file path=customXml/itemProps2.xml><?xml version="1.0" encoding="utf-8"?>
<ds:datastoreItem xmlns:ds="http://schemas.openxmlformats.org/officeDocument/2006/customXml" ds:itemID="{3D28B1A5-40AC-4476-928D-FCCD1918BAD4}"/>
</file>

<file path=customXml/itemProps3.xml><?xml version="1.0" encoding="utf-8"?>
<ds:datastoreItem xmlns:ds="http://schemas.openxmlformats.org/officeDocument/2006/customXml" ds:itemID="{DC6F441A-20FD-453C-B6E3-8935EA192D71}"/>
</file>

<file path=docProps/app.xml><?xml version="1.0" encoding="utf-8"?>
<Properties xmlns="http://schemas.openxmlformats.org/officeDocument/2006/extended-properties" xmlns:vt="http://schemas.openxmlformats.org/officeDocument/2006/docPropsVTypes">
  <TotalTime>25668</TotalTime>
  <Words>1197</Words>
  <Application>Microsoft Macintosh PowerPoint</Application>
  <PresentationFormat>On-screen Show (4:3)</PresentationFormat>
  <Paragraphs>167</Paragraphs>
  <Slides>25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Aharoni</vt:lpstr>
      <vt:lpstr>Arial</vt:lpstr>
      <vt:lpstr>Berlin Sans FB</vt:lpstr>
      <vt:lpstr>Bradley Hand ITC</vt:lpstr>
      <vt:lpstr>Courier New</vt:lpstr>
      <vt:lpstr>Noto Sans Symbols</vt:lpstr>
      <vt:lpstr>msg systems</vt:lpstr>
      <vt:lpstr>PowerPoint Presentation</vt:lpstr>
      <vt:lpstr>Übersicht</vt:lpstr>
      <vt:lpstr>Lambda Ausdrücke II</vt:lpstr>
      <vt:lpstr>Lambda Ausdrücke III</vt:lpstr>
      <vt:lpstr>Lambda expressions  – Beispiel 5</vt:lpstr>
      <vt:lpstr>Lambda expressions  – Beispiel 6</vt:lpstr>
      <vt:lpstr>PowerPoint Presentation</vt:lpstr>
      <vt:lpstr>PowerPoint Presentation</vt:lpstr>
      <vt:lpstr>PowerPoint Presentation</vt:lpstr>
      <vt:lpstr>PowerPoint Presentation</vt:lpstr>
      <vt:lpstr>Best Practice</vt:lpstr>
      <vt:lpstr>C++ Core Guidelines</vt:lpstr>
      <vt:lpstr>C++ Core Guidelines – Interfaces</vt:lpstr>
      <vt:lpstr>C++ Core Guidelines – Functions </vt:lpstr>
      <vt:lpstr>C++ Core Guidelines – Classes</vt:lpstr>
      <vt:lpstr>C++ Core Guidelines – Expressions</vt:lpstr>
      <vt:lpstr>C++ Core Guidelines - Zusammenfassung</vt:lpstr>
      <vt:lpstr>Relationen in UML</vt:lpstr>
      <vt:lpstr>Arten von Relationen</vt:lpstr>
      <vt:lpstr>Beispiel: Aggregation &amp; Komposition</vt:lpstr>
      <vt:lpstr>Assoziation</vt:lpstr>
      <vt:lpstr>Unidirektionale 1-1-Assoziation</vt:lpstr>
      <vt:lpstr>Unidirektionale 1-n-Assoziation</vt:lpstr>
      <vt:lpstr>Beispiel: Anwendungs-Architektur</vt:lpstr>
      <vt:lpstr>Fragen und Antworten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Dominik Knoll</cp:lastModifiedBy>
  <cp:revision>197</cp:revision>
  <cp:lastPrinted>2021-04-20T06:58:11Z</cp:lastPrinted>
  <dcterms:modified xsi:type="dcterms:W3CDTF">2023-05-08T19:50:40Z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0x0101009F85187AD7AFBB48A224A8B07ACE053D</vt:lpwstr>
  </property>
</Properties>
</file>